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9" r:id="rId1"/>
  </p:sldMasterIdLst>
  <p:notesMasterIdLst>
    <p:notesMasterId r:id="rId27"/>
  </p:notesMasterIdLst>
  <p:handoutMasterIdLst>
    <p:handoutMasterId r:id="rId28"/>
  </p:handoutMasterIdLst>
  <p:sldIdLst>
    <p:sldId id="258" r:id="rId2"/>
    <p:sldId id="1907" r:id="rId3"/>
    <p:sldId id="1908" r:id="rId4"/>
    <p:sldId id="1909" r:id="rId5"/>
    <p:sldId id="1641" r:id="rId6"/>
    <p:sldId id="1910" r:id="rId7"/>
    <p:sldId id="1911" r:id="rId8"/>
    <p:sldId id="1912" r:id="rId9"/>
    <p:sldId id="1913" r:id="rId10"/>
    <p:sldId id="1779" r:id="rId11"/>
    <p:sldId id="1914" r:id="rId12"/>
    <p:sldId id="1778" r:id="rId13"/>
    <p:sldId id="1915" r:id="rId14"/>
    <p:sldId id="1916" r:id="rId15"/>
    <p:sldId id="1917" r:id="rId16"/>
    <p:sldId id="1918" r:id="rId17"/>
    <p:sldId id="1919" r:id="rId18"/>
    <p:sldId id="1920" r:id="rId19"/>
    <p:sldId id="1921" r:id="rId20"/>
    <p:sldId id="1922" r:id="rId21"/>
    <p:sldId id="1923" r:id="rId22"/>
    <p:sldId id="1924" r:id="rId23"/>
    <p:sldId id="1925" r:id="rId24"/>
    <p:sldId id="1926" r:id="rId25"/>
    <p:sldId id="1927" r:id="rId26"/>
  </p:sldIdLst>
  <p:sldSz cx="9144000" cy="6858000" type="screen4x3"/>
  <p:notesSz cx="6858000" cy="9144000"/>
  <p:defaultTextStyle>
    <a:defPPr>
      <a:defRPr lang="en-US"/>
    </a:defPPr>
    <a:lvl1pPr algn="l" rtl="0" fontAlgn="base">
      <a:spcBef>
        <a:spcPct val="0"/>
      </a:spcBef>
      <a:spcAft>
        <a:spcPct val="0"/>
      </a:spcAft>
      <a:defRPr sz="2400" kern="1200">
        <a:solidFill>
          <a:schemeClr val="tx1"/>
        </a:solidFill>
        <a:latin typeface="Tahoma" pitchFamily="-106" charset="0"/>
        <a:ea typeface="+mn-ea"/>
        <a:cs typeface="+mn-cs"/>
      </a:defRPr>
    </a:lvl1pPr>
    <a:lvl2pPr marL="457200" algn="l" rtl="0" fontAlgn="base">
      <a:spcBef>
        <a:spcPct val="0"/>
      </a:spcBef>
      <a:spcAft>
        <a:spcPct val="0"/>
      </a:spcAft>
      <a:defRPr sz="2400" kern="1200">
        <a:solidFill>
          <a:schemeClr val="tx1"/>
        </a:solidFill>
        <a:latin typeface="Tahoma" pitchFamily="-106" charset="0"/>
        <a:ea typeface="+mn-ea"/>
        <a:cs typeface="+mn-cs"/>
      </a:defRPr>
    </a:lvl2pPr>
    <a:lvl3pPr marL="914400" algn="l" rtl="0" fontAlgn="base">
      <a:spcBef>
        <a:spcPct val="0"/>
      </a:spcBef>
      <a:spcAft>
        <a:spcPct val="0"/>
      </a:spcAft>
      <a:defRPr sz="2400" kern="1200">
        <a:solidFill>
          <a:schemeClr val="tx1"/>
        </a:solidFill>
        <a:latin typeface="Tahoma" pitchFamily="-106" charset="0"/>
        <a:ea typeface="+mn-ea"/>
        <a:cs typeface="+mn-cs"/>
      </a:defRPr>
    </a:lvl3pPr>
    <a:lvl4pPr marL="1371600" algn="l" rtl="0" fontAlgn="base">
      <a:spcBef>
        <a:spcPct val="0"/>
      </a:spcBef>
      <a:spcAft>
        <a:spcPct val="0"/>
      </a:spcAft>
      <a:defRPr sz="2400" kern="1200">
        <a:solidFill>
          <a:schemeClr val="tx1"/>
        </a:solidFill>
        <a:latin typeface="Tahoma" pitchFamily="-106" charset="0"/>
        <a:ea typeface="+mn-ea"/>
        <a:cs typeface="+mn-cs"/>
      </a:defRPr>
    </a:lvl4pPr>
    <a:lvl5pPr marL="1828800" algn="l" rtl="0" fontAlgn="base">
      <a:spcBef>
        <a:spcPct val="0"/>
      </a:spcBef>
      <a:spcAft>
        <a:spcPct val="0"/>
      </a:spcAft>
      <a:defRPr sz="2400" kern="1200">
        <a:solidFill>
          <a:schemeClr val="tx1"/>
        </a:solidFill>
        <a:latin typeface="Tahoma" pitchFamily="-106" charset="0"/>
        <a:ea typeface="+mn-ea"/>
        <a:cs typeface="+mn-cs"/>
      </a:defRPr>
    </a:lvl5pPr>
    <a:lvl6pPr marL="2286000" algn="l" defTabSz="457200" rtl="0" eaLnBrk="1" latinLnBrk="0" hangingPunct="1">
      <a:defRPr sz="2400" kern="1200">
        <a:solidFill>
          <a:schemeClr val="tx1"/>
        </a:solidFill>
        <a:latin typeface="Tahoma" pitchFamily="-106" charset="0"/>
        <a:ea typeface="+mn-ea"/>
        <a:cs typeface="+mn-cs"/>
      </a:defRPr>
    </a:lvl6pPr>
    <a:lvl7pPr marL="2743200" algn="l" defTabSz="457200" rtl="0" eaLnBrk="1" latinLnBrk="0" hangingPunct="1">
      <a:defRPr sz="2400" kern="1200">
        <a:solidFill>
          <a:schemeClr val="tx1"/>
        </a:solidFill>
        <a:latin typeface="Tahoma" pitchFamily="-106" charset="0"/>
        <a:ea typeface="+mn-ea"/>
        <a:cs typeface="+mn-cs"/>
      </a:defRPr>
    </a:lvl7pPr>
    <a:lvl8pPr marL="3200400" algn="l" defTabSz="457200" rtl="0" eaLnBrk="1" latinLnBrk="0" hangingPunct="1">
      <a:defRPr sz="2400" kern="1200">
        <a:solidFill>
          <a:schemeClr val="tx1"/>
        </a:solidFill>
        <a:latin typeface="Tahoma" pitchFamily="-106" charset="0"/>
        <a:ea typeface="+mn-ea"/>
        <a:cs typeface="+mn-cs"/>
      </a:defRPr>
    </a:lvl8pPr>
    <a:lvl9pPr marL="3657600" algn="l" defTabSz="457200" rtl="0" eaLnBrk="1" latinLnBrk="0" hangingPunct="1">
      <a:defRPr sz="2400" kern="1200">
        <a:solidFill>
          <a:schemeClr val="tx1"/>
        </a:solidFill>
        <a:latin typeface="Tahoma" pitchFamily="-106"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267"/>
    <a:srgbClr val="8922FD"/>
    <a:srgbClr val="92D050"/>
    <a:srgbClr val="8424F8"/>
    <a:srgbClr val="FF0000"/>
    <a:srgbClr val="D6CDEC"/>
    <a:srgbClr val="78BD70"/>
    <a:srgbClr val="78B044"/>
    <a:srgbClr val="A4F15D"/>
    <a:srgbClr val="FFE3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174"/>
    <p:restoredTop sz="96327" autoAdjust="0"/>
  </p:normalViewPr>
  <p:slideViewPr>
    <p:cSldViewPr>
      <p:cViewPr varScale="1">
        <p:scale>
          <a:sx n="111" d="100"/>
          <a:sy n="111" d="100"/>
        </p:scale>
        <p:origin x="216" y="568"/>
      </p:cViewPr>
      <p:guideLst>
        <p:guide orient="horz" pos="2160"/>
        <p:guide pos="2880"/>
      </p:guideLst>
    </p:cSldViewPr>
  </p:slideViewPr>
  <p:outlineViewPr>
    <p:cViewPr>
      <p:scale>
        <a:sx n="33" d="100"/>
        <a:sy n="33" d="100"/>
      </p:scale>
      <p:origin x="0" y="-7048"/>
    </p:cViewPr>
  </p:outlineViewPr>
  <p:notesTextViewPr>
    <p:cViewPr>
      <p:scale>
        <a:sx n="100" d="100"/>
        <a:sy n="100" d="100"/>
      </p:scale>
      <p:origin x="0" y="0"/>
    </p:cViewPr>
  </p:notesTextViewPr>
  <p:sorterViewPr>
    <p:cViewPr>
      <p:scale>
        <a:sx n="1" d="1"/>
        <a:sy n="1" d="1"/>
      </p:scale>
      <p:origin x="0" y="24480"/>
    </p:cViewPr>
  </p:sorterViewPr>
  <p:notesViewPr>
    <p:cSldViewPr>
      <p:cViewPr varScale="1">
        <p:scale>
          <a:sx n="55" d="100"/>
          <a:sy n="55" d="100"/>
        </p:scale>
        <p:origin x="-1878"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ahoma" pitchFamily="-84" charset="0"/>
              </a:defRPr>
            </a:lvl1pPr>
          </a:lstStyle>
          <a:p>
            <a:pPr>
              <a:defRPr/>
            </a:pPr>
            <a:endParaRPr lang="en-US"/>
          </a:p>
        </p:txBody>
      </p:sp>
      <p:sp>
        <p:nvSpPr>
          <p:cNvPr id="16387"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ahoma" pitchFamily="-84" charset="0"/>
              </a:defRPr>
            </a:lvl1pPr>
          </a:lstStyle>
          <a:p>
            <a:pPr>
              <a:defRPr/>
            </a:pPr>
            <a:endParaRPr lang="en-US"/>
          </a:p>
        </p:txBody>
      </p:sp>
      <p:sp>
        <p:nvSpPr>
          <p:cNvPr id="16388"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ahoma" pitchFamily="-84" charset="0"/>
              </a:defRPr>
            </a:lvl1pPr>
          </a:lstStyle>
          <a:p>
            <a:pPr>
              <a:defRPr/>
            </a:pPr>
            <a:endParaRPr lang="en-US"/>
          </a:p>
        </p:txBody>
      </p:sp>
      <p:sp>
        <p:nvSpPr>
          <p:cNvPr id="16389"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ahoma" pitchFamily="-84" charset="0"/>
              </a:defRPr>
            </a:lvl1pPr>
          </a:lstStyle>
          <a:p>
            <a:pPr>
              <a:defRPr/>
            </a:pPr>
            <a:fld id="{E3C2E8F3-95F7-4145-A301-3FA10ED4E2FD}" type="slidenum">
              <a:rPr lang="en-US"/>
              <a:pPr>
                <a:defRPr/>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jpeg>
</file>

<file path=ppt/media/image12.tiff>
</file>

<file path=ppt/media/image13.png>
</file>

<file path=ppt/media/image14.tiff>
</file>

<file path=ppt/media/image15.png>
</file>

<file path=ppt/media/image16.png>
</file>

<file path=ppt/media/image17.png>
</file>

<file path=ppt/media/image18.png>
</file>

<file path=ppt/media/image19.png>
</file>

<file path=ppt/media/image2.png>
</file>

<file path=ppt/media/image20.tiff>
</file>

<file path=ppt/media/image21.jpeg>
</file>

<file path=ppt/media/image22.jpeg>
</file>

<file path=ppt/media/image23.tiff>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6.tiff>
</file>

<file path=ppt/media/image7.tiff>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ahoma" pitchFamily="-84" charset="0"/>
              </a:defRPr>
            </a:lvl1pPr>
          </a:lstStyle>
          <a:p>
            <a:pPr>
              <a:defRPr/>
            </a:pPr>
            <a:endParaRPr lang="en-US"/>
          </a:p>
        </p:txBody>
      </p:sp>
      <p:sp>
        <p:nvSpPr>
          <p:cNvPr id="1027"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ahoma" pitchFamily="-84" charset="0"/>
              </a:defRPr>
            </a:lvl1pPr>
          </a:lstStyle>
          <a:p>
            <a:pPr>
              <a:defRPr/>
            </a:pPr>
            <a:endParaRPr lang="en-US"/>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102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3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ahoma" pitchFamily="-84" charset="0"/>
              </a:defRPr>
            </a:lvl1pPr>
          </a:lstStyle>
          <a:p>
            <a:pPr>
              <a:defRPr/>
            </a:pPr>
            <a:endParaRPr lang="en-US"/>
          </a:p>
        </p:txBody>
      </p:sp>
      <p:sp>
        <p:nvSpPr>
          <p:cNvPr id="103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ahoma" pitchFamily="-84" charset="0"/>
              </a:defRPr>
            </a:lvl1pPr>
          </a:lstStyle>
          <a:p>
            <a:pPr>
              <a:defRPr/>
            </a:pPr>
            <a:fld id="{2BFE2475-28EF-9A44-97D3-D2287C00B1B1}" type="slidenum">
              <a:rPr lang="en-US"/>
              <a:pPr>
                <a:defRPr/>
              </a:pPr>
              <a:t>‹#›</a:t>
            </a:fld>
            <a:endParaRPr lang="en-US"/>
          </a:p>
        </p:txBody>
      </p:sp>
    </p:spTree>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Times New Roman" charset="0"/>
        <a:ea typeface="ＭＳ Ｐゴシック" pitchFamily="-84" charset="-128"/>
        <a:cs typeface="ＭＳ Ｐゴシック" pitchFamily="-84" charset="-128"/>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noChangeArrowheads="1"/>
          </p:cNvSpPr>
          <p:nvPr>
            <p:ph type="sldNum" sz="quarter" idx="5"/>
          </p:nvPr>
        </p:nvSpPr>
        <p:spPr>
          <a:noFill/>
        </p:spPr>
        <p:txBody>
          <a:bodyPr/>
          <a:lstStyle/>
          <a:p>
            <a:fld id="{09FF3312-DBFA-9A42-B637-483F4A814940}" type="slidenum">
              <a:rPr lang="en-US">
                <a:latin typeface="Tahoma" pitchFamily="-106" charset="0"/>
              </a:rPr>
              <a:pPr/>
              <a:t>1</a:t>
            </a:fld>
            <a:endParaRPr lang="en-US">
              <a:latin typeface="Tahoma" pitchFamily="-106" charset="0"/>
            </a:endParaRPr>
          </a:p>
        </p:txBody>
      </p:sp>
      <p:sp>
        <p:nvSpPr>
          <p:cNvPr id="16387" name="Rectangle 1026"/>
          <p:cNvSpPr>
            <a:spLocks noGrp="1" noRot="1" noChangeAspect="1" noChangeArrowheads="1" noTextEdit="1"/>
          </p:cNvSpPr>
          <p:nvPr>
            <p:ph type="sldImg"/>
          </p:nvPr>
        </p:nvSpPr>
        <p:spPr>
          <a:ln/>
        </p:spPr>
      </p:sp>
      <p:sp>
        <p:nvSpPr>
          <p:cNvPr id="16388" name="Rectangle 1027"/>
          <p:cNvSpPr>
            <a:spLocks noGrp="1" noChangeArrowheads="1"/>
          </p:cNvSpPr>
          <p:nvPr>
            <p:ph type="body" idx="1"/>
          </p:nvPr>
        </p:nvSpPr>
        <p:spPr>
          <a:noFill/>
          <a:ln/>
        </p:spPr>
        <p:txBody>
          <a:bodyPr/>
          <a:lstStyle/>
          <a:p>
            <a:r>
              <a:rPr lang="en-US" dirty="0">
                <a:latin typeface="Times New Roman" pitchFamily="-106" charset="0"/>
                <a:ea typeface="ＭＳ Ｐゴシック" pitchFamily="-106" charset="-128"/>
                <a:cs typeface="ＭＳ Ｐゴシック" pitchFamily="-106" charset="-128"/>
              </a:rPr>
              <a:t>I'm John Hatcliff, a professor from Kansas State University.  This is a second talk on semantics for a modeling language, and here we aim to make deeper connections with the underlying application and infrastructure code via contracts.  This talk pulls together several different lines of work that were carried out in collaboration with different teams, including teams from SEI and Galois primarily, but always folks from Collins Aerospace and people working on seL4.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Tahoma" panose="020B0604030504040204" pitchFamily="34" charset="0"/>
                <a:ea typeface="Tahoma" panose="020B0604030504040204" pitchFamily="34" charset="0"/>
                <a:cs typeface="Tahoma" panose="020B0604030504040204" pitchFamily="34" charset="0"/>
              </a:rPr>
              <a:t>The framework that we will be using for this work is HAMR -- a model-driven development tool chain for high assurance embedded systems that emphasizes three layers of development:</a:t>
            </a:r>
          </a:p>
          <a:p>
            <a:endParaRPr lang="en-US" dirty="0">
              <a:latin typeface="Tahoma" panose="020B0604030504040204" pitchFamily="34" charset="0"/>
              <a:ea typeface="Tahoma" panose="020B0604030504040204" pitchFamily="34" charset="0"/>
              <a:cs typeface="Tahoma" panose="020B0604030504040204" pitchFamily="34" charset="0"/>
            </a:endParaRPr>
          </a:p>
          <a:p>
            <a:r>
              <a:rPr lang="en-US" dirty="0">
                <a:latin typeface="Tahoma" panose="020B0604030504040204" pitchFamily="34" charset="0"/>
                <a:ea typeface="Tahoma" panose="020B0604030504040204" pitchFamily="34" charset="0"/>
                <a:cs typeface="Tahoma" panose="020B0604030504040204" pitchFamily="34" charset="0"/>
              </a:rPr>
              <a:t>Modeling, analysis and verification in the AADL modeling language, leveraging many tools in the AADL ecosystem</a:t>
            </a:r>
          </a:p>
          <a:p>
            <a:endParaRPr lang="en-US" dirty="0">
              <a:latin typeface="Tahoma" panose="020B0604030504040204" pitchFamily="34" charset="0"/>
              <a:ea typeface="Tahoma" panose="020B0604030504040204" pitchFamily="34" charset="0"/>
              <a:cs typeface="Tahoma" panose="020B0604030504040204" pitchFamily="34" charset="0"/>
            </a:endParaRPr>
          </a:p>
          <a:p>
            <a:r>
              <a:rPr lang="en-US" dirty="0">
                <a:latin typeface="Tahoma" panose="020B0604030504040204" pitchFamily="34" charset="0"/>
                <a:ea typeface="Tahoma" panose="020B0604030504040204" pitchFamily="34" charset="0"/>
                <a:cs typeface="Tahoma" panose="020B0604030504040204" pitchFamily="34" charset="0"/>
              </a:rPr>
              <a:t>Development of component application logic in multiple languages include C and Slang (a safety-critical system of Scala with a contract verification framework, which can be translated to C)</a:t>
            </a:r>
          </a:p>
          <a:p>
            <a:endParaRPr lang="en-US" dirty="0">
              <a:latin typeface="Tahoma" panose="020B0604030504040204" pitchFamily="34" charset="0"/>
              <a:ea typeface="Tahoma" panose="020B0604030504040204" pitchFamily="34" charset="0"/>
              <a:cs typeface="Tahoma" panose="020B0604030504040204" pitchFamily="34" charset="0"/>
            </a:endParaRPr>
          </a:p>
          <a:p>
            <a:r>
              <a:rPr lang="en-US" dirty="0">
                <a:latin typeface="Tahoma" panose="020B0604030504040204" pitchFamily="34" charset="0"/>
                <a:ea typeface="Tahoma" panose="020B0604030504040204" pitchFamily="34" charset="0"/>
                <a:cs typeface="Tahoma" panose="020B0604030504040204" pitchFamily="34" charset="0"/>
              </a:rPr>
              <a:t>Deployments on multiple platforms including seL4 verified microkernel.</a:t>
            </a:r>
          </a:p>
          <a:p>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4" name="Slide Number Placeholder 3"/>
          <p:cNvSpPr>
            <a:spLocks noGrp="1"/>
          </p:cNvSpPr>
          <p:nvPr>
            <p:ph type="sldNum" sz="quarter" idx="5"/>
          </p:nvPr>
        </p:nvSpPr>
        <p:spPr/>
        <p:txBody>
          <a:bodyPr/>
          <a:lstStyle/>
          <a:p>
            <a:pPr>
              <a:defRPr/>
            </a:pPr>
            <a:fld id="{2BFE2475-28EF-9A44-97D3-D2287C00B1B1}" type="slidenum">
              <a:rPr lang="en-US" smtClean="0"/>
              <a:pPr>
                <a:defRPr/>
              </a:pPr>
              <a:t>5</a:t>
            </a:fld>
            <a:endParaRPr lang="en-US"/>
          </a:p>
        </p:txBody>
      </p:sp>
    </p:spTree>
    <p:extLst>
      <p:ext uri="{BB962C8B-B14F-4D97-AF65-F5344CB8AC3E}">
        <p14:creationId xmlns:p14="http://schemas.microsoft.com/office/powerpoint/2010/main" val="1268052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F3E1F6-4C04-DA88-28DA-A44A766734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AA9A6F6-486E-35DF-E854-195600BFC67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50E1538-A410-3F34-F87B-093650346CF8}"/>
              </a:ext>
            </a:extLst>
          </p:cNvPr>
          <p:cNvSpPr>
            <a:spLocks noGrp="1"/>
          </p:cNvSpPr>
          <p:nvPr>
            <p:ph type="body" idx="1"/>
          </p:nvPr>
        </p:nvSpPr>
        <p:spPr/>
        <p:txBody>
          <a:bodyPr/>
          <a:lstStyle/>
          <a:p>
            <a:r>
              <a:rPr lang="en-US" dirty="0">
                <a:latin typeface="Tahoma" panose="020B0604030504040204" pitchFamily="34" charset="0"/>
                <a:ea typeface="Tahoma" panose="020B0604030504040204" pitchFamily="34" charset="0"/>
                <a:cs typeface="Tahoma" panose="020B0604030504040204" pitchFamily="34" charset="0"/>
              </a:rPr>
              <a:t>The framework that we will be using for this work is HAMR -- a model-driven development tool chain for high assurance embedded systems that emphasizes three layers of development:</a:t>
            </a:r>
          </a:p>
          <a:p>
            <a:endParaRPr lang="en-US" dirty="0">
              <a:latin typeface="Tahoma" panose="020B0604030504040204" pitchFamily="34" charset="0"/>
              <a:ea typeface="Tahoma" panose="020B0604030504040204" pitchFamily="34" charset="0"/>
              <a:cs typeface="Tahoma" panose="020B0604030504040204" pitchFamily="34" charset="0"/>
            </a:endParaRPr>
          </a:p>
          <a:p>
            <a:r>
              <a:rPr lang="en-US" dirty="0">
                <a:latin typeface="Tahoma" panose="020B0604030504040204" pitchFamily="34" charset="0"/>
                <a:ea typeface="Tahoma" panose="020B0604030504040204" pitchFamily="34" charset="0"/>
                <a:cs typeface="Tahoma" panose="020B0604030504040204" pitchFamily="34" charset="0"/>
              </a:rPr>
              <a:t>Modeling, analysis and verification in the AADL modeling language, leveraging many tools in the AADL ecosystem</a:t>
            </a:r>
          </a:p>
          <a:p>
            <a:endParaRPr lang="en-US" dirty="0">
              <a:latin typeface="Tahoma" panose="020B0604030504040204" pitchFamily="34" charset="0"/>
              <a:ea typeface="Tahoma" panose="020B0604030504040204" pitchFamily="34" charset="0"/>
              <a:cs typeface="Tahoma" panose="020B0604030504040204" pitchFamily="34" charset="0"/>
            </a:endParaRPr>
          </a:p>
          <a:p>
            <a:r>
              <a:rPr lang="en-US" dirty="0">
                <a:latin typeface="Tahoma" panose="020B0604030504040204" pitchFamily="34" charset="0"/>
                <a:ea typeface="Tahoma" panose="020B0604030504040204" pitchFamily="34" charset="0"/>
                <a:cs typeface="Tahoma" panose="020B0604030504040204" pitchFamily="34" charset="0"/>
              </a:rPr>
              <a:t>Development of component application logic in multiple languages include C and Slang (a safety-critical system of Scala with a contract verification framework, which can be translated to C)</a:t>
            </a:r>
          </a:p>
          <a:p>
            <a:endParaRPr lang="en-US" dirty="0">
              <a:latin typeface="Tahoma" panose="020B0604030504040204" pitchFamily="34" charset="0"/>
              <a:ea typeface="Tahoma" panose="020B0604030504040204" pitchFamily="34" charset="0"/>
              <a:cs typeface="Tahoma" panose="020B0604030504040204" pitchFamily="34" charset="0"/>
            </a:endParaRPr>
          </a:p>
          <a:p>
            <a:r>
              <a:rPr lang="en-US" dirty="0">
                <a:latin typeface="Tahoma" panose="020B0604030504040204" pitchFamily="34" charset="0"/>
                <a:ea typeface="Tahoma" panose="020B0604030504040204" pitchFamily="34" charset="0"/>
                <a:cs typeface="Tahoma" panose="020B0604030504040204" pitchFamily="34" charset="0"/>
              </a:rPr>
              <a:t>Deployments on multiple platforms including seL4 verified microkernel.</a:t>
            </a:r>
          </a:p>
          <a:p>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4" name="Slide Number Placeholder 3">
            <a:extLst>
              <a:ext uri="{FF2B5EF4-FFF2-40B4-BE49-F238E27FC236}">
                <a16:creationId xmlns:a16="http://schemas.microsoft.com/office/drawing/2014/main" id="{E8BC9E85-1357-EB6F-EB2B-46D7E90240EA}"/>
              </a:ext>
            </a:extLst>
          </p:cNvPr>
          <p:cNvSpPr>
            <a:spLocks noGrp="1"/>
          </p:cNvSpPr>
          <p:nvPr>
            <p:ph type="sldNum" sz="quarter" idx="5"/>
          </p:nvPr>
        </p:nvSpPr>
        <p:spPr/>
        <p:txBody>
          <a:bodyPr/>
          <a:lstStyle/>
          <a:p>
            <a:pPr>
              <a:defRPr/>
            </a:pPr>
            <a:fld id="{2BFE2475-28EF-9A44-97D3-D2287C00B1B1}" type="slidenum">
              <a:rPr lang="en-US" smtClean="0"/>
              <a:pPr>
                <a:defRPr/>
              </a:pPr>
              <a:t>6</a:t>
            </a:fld>
            <a:endParaRPr lang="en-US"/>
          </a:p>
        </p:txBody>
      </p:sp>
    </p:spTree>
    <p:extLst>
      <p:ext uri="{BB962C8B-B14F-4D97-AF65-F5344CB8AC3E}">
        <p14:creationId xmlns:p14="http://schemas.microsoft.com/office/powerpoint/2010/main" val="21826061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235D51-6DD2-1AA2-57B6-2F67DA184D9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1C4A42-918E-CD26-A960-80AF098FC1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C968B25-2EE9-8F57-A92D-876F12632FD2}"/>
              </a:ext>
            </a:extLst>
          </p:cNvPr>
          <p:cNvSpPr>
            <a:spLocks noGrp="1"/>
          </p:cNvSpPr>
          <p:nvPr>
            <p:ph type="body" idx="1"/>
          </p:nvPr>
        </p:nvSpPr>
        <p:spPr/>
        <p:txBody>
          <a:bodyPr/>
          <a:lstStyle/>
          <a:p>
            <a:r>
              <a:rPr lang="en-US" dirty="0">
                <a:latin typeface="Tahoma" panose="020B0604030504040204" pitchFamily="34" charset="0"/>
                <a:ea typeface="Tahoma" panose="020B0604030504040204" pitchFamily="34" charset="0"/>
                <a:cs typeface="Tahoma" panose="020B0604030504040204" pitchFamily="34" charset="0"/>
              </a:rPr>
              <a:t>The framework that we will be using for this work is HAMR -- a model-driven development tool chain for high assurance embedded systems that emphasizes three layers of development:</a:t>
            </a:r>
          </a:p>
          <a:p>
            <a:endParaRPr lang="en-US" dirty="0">
              <a:latin typeface="Tahoma" panose="020B0604030504040204" pitchFamily="34" charset="0"/>
              <a:ea typeface="Tahoma" panose="020B0604030504040204" pitchFamily="34" charset="0"/>
              <a:cs typeface="Tahoma" panose="020B0604030504040204" pitchFamily="34" charset="0"/>
            </a:endParaRPr>
          </a:p>
          <a:p>
            <a:r>
              <a:rPr lang="en-US" dirty="0">
                <a:latin typeface="Tahoma" panose="020B0604030504040204" pitchFamily="34" charset="0"/>
                <a:ea typeface="Tahoma" panose="020B0604030504040204" pitchFamily="34" charset="0"/>
                <a:cs typeface="Tahoma" panose="020B0604030504040204" pitchFamily="34" charset="0"/>
              </a:rPr>
              <a:t>Modeling, analysis and verification in the AADL modeling language, leveraging many tools in the AADL ecosystem</a:t>
            </a:r>
          </a:p>
          <a:p>
            <a:endParaRPr lang="en-US" dirty="0">
              <a:latin typeface="Tahoma" panose="020B0604030504040204" pitchFamily="34" charset="0"/>
              <a:ea typeface="Tahoma" panose="020B0604030504040204" pitchFamily="34" charset="0"/>
              <a:cs typeface="Tahoma" panose="020B0604030504040204" pitchFamily="34" charset="0"/>
            </a:endParaRPr>
          </a:p>
          <a:p>
            <a:r>
              <a:rPr lang="en-US" dirty="0">
                <a:latin typeface="Tahoma" panose="020B0604030504040204" pitchFamily="34" charset="0"/>
                <a:ea typeface="Tahoma" panose="020B0604030504040204" pitchFamily="34" charset="0"/>
                <a:cs typeface="Tahoma" panose="020B0604030504040204" pitchFamily="34" charset="0"/>
              </a:rPr>
              <a:t>Development of component application logic in multiple languages include C and Slang (a safety-critical system of Scala with a contract verification framework, which can be translated to C)</a:t>
            </a:r>
          </a:p>
          <a:p>
            <a:endParaRPr lang="en-US" dirty="0">
              <a:latin typeface="Tahoma" panose="020B0604030504040204" pitchFamily="34" charset="0"/>
              <a:ea typeface="Tahoma" panose="020B0604030504040204" pitchFamily="34" charset="0"/>
              <a:cs typeface="Tahoma" panose="020B0604030504040204" pitchFamily="34" charset="0"/>
            </a:endParaRPr>
          </a:p>
          <a:p>
            <a:r>
              <a:rPr lang="en-US" dirty="0">
                <a:latin typeface="Tahoma" panose="020B0604030504040204" pitchFamily="34" charset="0"/>
                <a:ea typeface="Tahoma" panose="020B0604030504040204" pitchFamily="34" charset="0"/>
                <a:cs typeface="Tahoma" panose="020B0604030504040204" pitchFamily="34" charset="0"/>
              </a:rPr>
              <a:t>Deployments on multiple platforms including seL4 verified microkernel.</a:t>
            </a:r>
          </a:p>
          <a:p>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4" name="Slide Number Placeholder 3">
            <a:extLst>
              <a:ext uri="{FF2B5EF4-FFF2-40B4-BE49-F238E27FC236}">
                <a16:creationId xmlns:a16="http://schemas.microsoft.com/office/drawing/2014/main" id="{A863166A-C96B-9A14-3F7B-2612403F1A11}"/>
              </a:ext>
            </a:extLst>
          </p:cNvPr>
          <p:cNvSpPr>
            <a:spLocks noGrp="1"/>
          </p:cNvSpPr>
          <p:nvPr>
            <p:ph type="sldNum" sz="quarter" idx="5"/>
          </p:nvPr>
        </p:nvSpPr>
        <p:spPr/>
        <p:txBody>
          <a:bodyPr/>
          <a:lstStyle/>
          <a:p>
            <a:pPr>
              <a:defRPr/>
            </a:pPr>
            <a:fld id="{2BFE2475-28EF-9A44-97D3-D2287C00B1B1}" type="slidenum">
              <a:rPr lang="en-US" smtClean="0"/>
              <a:pPr>
                <a:defRPr/>
              </a:pPr>
              <a:t>7</a:t>
            </a:fld>
            <a:endParaRPr lang="en-US"/>
          </a:p>
        </p:txBody>
      </p:sp>
    </p:spTree>
    <p:extLst>
      <p:ext uri="{BB962C8B-B14F-4D97-AF65-F5344CB8AC3E}">
        <p14:creationId xmlns:p14="http://schemas.microsoft.com/office/powerpoint/2010/main" val="27876442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Here’s a quick look at Slang verification concepts, in additional to your application code, you can have</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[click]</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behavioral contracts which are automatically verified using symbolic execution and SMT solvers.    The Slang verification environment is really user-friendly – for example, although verification is </a:t>
            </a:r>
            <a:r>
              <a:rPr lang="en-US" dirty="0" err="1"/>
              <a:t>largly</a:t>
            </a:r>
            <a:r>
              <a:rPr lang="en-US" dirty="0"/>
              <a:t> automatic – guided by a few annotations,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[click]</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you can drill down in multiple ways to see the deductions going on behind the scenes and to see the underlying interactions with the SMT solver.</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Even the the Slang to C translation is not yet proven correct, the generated C code is compatible with the verified </a:t>
            </a:r>
            <a:r>
              <a:rPr lang="en-US" dirty="0" err="1"/>
              <a:t>CompCert</a:t>
            </a:r>
            <a:r>
              <a:rPr lang="en-US" dirty="0"/>
              <a:t> C compiler, so we are laying the foundation for extending the verified translation stack up through the layers of abstraction.</a:t>
            </a:r>
          </a:p>
          <a:p>
            <a:endParaRPr lang="en-US" dirty="0"/>
          </a:p>
        </p:txBody>
      </p:sp>
      <p:sp>
        <p:nvSpPr>
          <p:cNvPr id="4" name="Slide Number Placeholder 3"/>
          <p:cNvSpPr>
            <a:spLocks noGrp="1"/>
          </p:cNvSpPr>
          <p:nvPr>
            <p:ph type="sldNum" sz="quarter" idx="5"/>
          </p:nvPr>
        </p:nvSpPr>
        <p:spPr/>
        <p:txBody>
          <a:bodyPr/>
          <a:lstStyle/>
          <a:p>
            <a:pPr>
              <a:defRPr/>
            </a:pPr>
            <a:fld id="{2BFE2475-28EF-9A44-97D3-D2287C00B1B1}" type="slidenum">
              <a:rPr lang="en-US" smtClean="0"/>
              <a:pPr>
                <a:defRPr/>
              </a:pPr>
              <a:t>10</a:t>
            </a:fld>
            <a:endParaRPr lang="en-US"/>
          </a:p>
        </p:txBody>
      </p:sp>
    </p:spTree>
    <p:extLst>
      <p:ext uri="{BB962C8B-B14F-4D97-AF65-F5344CB8AC3E}">
        <p14:creationId xmlns:p14="http://schemas.microsoft.com/office/powerpoint/2010/main" val="23733759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7"/>
          <p:cNvSpPr>
            <a:spLocks noChangeArrowheads="1"/>
          </p:cNvSpPr>
          <p:nvPr userDrawn="1"/>
        </p:nvSpPr>
        <p:spPr bwMode="auto">
          <a:xfrm>
            <a:off x="0" y="0"/>
            <a:ext cx="9144000" cy="1295400"/>
          </a:xfrm>
          <a:prstGeom prst="rect">
            <a:avLst/>
          </a:prstGeom>
          <a:gradFill rotWithShape="0">
            <a:gsLst>
              <a:gs pos="0">
                <a:srgbClr val="9900CC"/>
              </a:gs>
              <a:gs pos="100000">
                <a:srgbClr val="FFFFFF"/>
              </a:gs>
            </a:gsLst>
            <a:lin ang="0" scaled="1"/>
          </a:gradFill>
          <a:ln w="9525">
            <a:noFill/>
            <a:miter lim="800000"/>
            <a:headEnd/>
            <a:tailEnd/>
          </a:ln>
          <a:effectLst/>
        </p:spPr>
        <p:txBody>
          <a:bodyPr wrap="none" anchor="ctr">
            <a:prstTxWarp prst="textNoShape">
              <a:avLst/>
            </a:prstTxWarp>
          </a:bodyPr>
          <a:lstStyle/>
          <a:p>
            <a:pPr>
              <a:defRPr/>
            </a:pPr>
            <a:endParaRPr lang="en-US">
              <a:latin typeface="Tahoma" pitchFamily="-84" charset="0"/>
            </a:endParaRPr>
          </a:p>
        </p:txBody>
      </p:sp>
      <p:sp>
        <p:nvSpPr>
          <p:cNvPr id="5" name="Rectangle 18"/>
          <p:cNvSpPr>
            <a:spLocks noChangeArrowheads="1"/>
          </p:cNvSpPr>
          <p:nvPr userDrawn="1"/>
        </p:nvSpPr>
        <p:spPr bwMode="auto">
          <a:xfrm rot="16200000">
            <a:off x="-2514600" y="3810000"/>
            <a:ext cx="5562600" cy="533400"/>
          </a:xfrm>
          <a:prstGeom prst="rect">
            <a:avLst/>
          </a:prstGeom>
          <a:gradFill rotWithShape="0">
            <a:gsLst>
              <a:gs pos="0">
                <a:srgbClr val="9900CC"/>
              </a:gs>
              <a:gs pos="100000">
                <a:srgbClr val="FFFFFF"/>
              </a:gs>
            </a:gsLst>
            <a:lin ang="5400000" scaled="1"/>
          </a:gradFill>
          <a:ln w="9525">
            <a:noFill/>
            <a:miter lim="800000"/>
            <a:headEnd/>
            <a:tailEnd/>
          </a:ln>
          <a:effectLst/>
        </p:spPr>
        <p:txBody>
          <a:bodyPr wrap="none" anchor="ctr">
            <a:prstTxWarp prst="textNoShape">
              <a:avLst/>
            </a:prstTxWarp>
          </a:bodyPr>
          <a:lstStyle/>
          <a:p>
            <a:pPr>
              <a:defRPr/>
            </a:pPr>
            <a:endParaRPr lang="en-US">
              <a:latin typeface="Tahoma" pitchFamily="-84" charset="0"/>
            </a:endParaRPr>
          </a:p>
        </p:txBody>
      </p:sp>
      <p:sp>
        <p:nvSpPr>
          <p:cNvPr id="6156" name="Rectangle 12"/>
          <p:cNvSpPr>
            <a:spLocks noGrp="1" noChangeArrowheads="1"/>
          </p:cNvSpPr>
          <p:nvPr>
            <p:ph type="ctrTitle"/>
          </p:nvPr>
        </p:nvSpPr>
        <p:spPr>
          <a:xfrm>
            <a:off x="990600" y="1828800"/>
            <a:ext cx="7772400" cy="1143000"/>
          </a:xfrm>
        </p:spPr>
        <p:txBody>
          <a:bodyPr/>
          <a:lstStyle>
            <a:lvl1pPr>
              <a:defRPr/>
            </a:lvl1pPr>
          </a:lstStyle>
          <a:p>
            <a:r>
              <a:rPr lang="en-US"/>
              <a:t>Click to edit Master title style</a:t>
            </a:r>
          </a:p>
        </p:txBody>
      </p:sp>
      <p:sp>
        <p:nvSpPr>
          <p:cNvPr id="6157" name="Rectangle 13"/>
          <p:cNvSpPr>
            <a:spLocks noGrp="1" noChangeArrowheads="1"/>
          </p:cNvSpPr>
          <p:nvPr>
            <p:ph type="subTitle" idx="1"/>
          </p:nvPr>
        </p:nvSpPr>
        <p:spPr>
          <a:xfrm>
            <a:off x="1371600" y="3886200"/>
            <a:ext cx="6400800" cy="1752600"/>
          </a:xfrm>
        </p:spPr>
        <p:txBody>
          <a:bodyPr/>
          <a:lstStyle>
            <a:lvl1pPr marL="0" indent="0" algn="ctr">
              <a:buFont typeface="Wingdings" charset="2"/>
              <a:buNone/>
              <a:defRPr/>
            </a:lvl1pPr>
          </a:lstStyle>
          <a:p>
            <a:r>
              <a:rPr lang="en-US"/>
              <a:t>Click to edit Master subtitle style</a:t>
            </a:r>
          </a:p>
        </p:txBody>
      </p:sp>
      <p:sp>
        <p:nvSpPr>
          <p:cNvPr id="6" name="Rectangle 14"/>
          <p:cNvSpPr>
            <a:spLocks noGrp="1" noChangeArrowheads="1"/>
          </p:cNvSpPr>
          <p:nvPr>
            <p:ph type="dt" sz="half" idx="10"/>
          </p:nvPr>
        </p:nvSpPr>
        <p:spPr bwMode="auto">
          <a:xfrm>
            <a:off x="990600" y="6248400"/>
            <a:ext cx="19050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400">
                <a:solidFill>
                  <a:schemeClr val="bg2"/>
                </a:solidFill>
                <a:latin typeface="Tahoma" pitchFamily="-84" charset="0"/>
              </a:defRPr>
            </a:lvl1pPr>
          </a:lstStyle>
          <a:p>
            <a:pPr>
              <a:defRPr/>
            </a:pPr>
            <a:endParaRPr lang="en-US"/>
          </a:p>
        </p:txBody>
      </p:sp>
      <p:sp>
        <p:nvSpPr>
          <p:cNvPr id="7" name="Rectangle 15"/>
          <p:cNvSpPr>
            <a:spLocks noGrp="1" noChangeArrowheads="1"/>
          </p:cNvSpPr>
          <p:nvPr>
            <p:ph type="ftr" sz="quarter" idx="11"/>
          </p:nvPr>
        </p:nvSpPr>
        <p:spPr>
          <a:xfrm>
            <a:off x="3429000" y="6248400"/>
            <a:ext cx="2895600" cy="457200"/>
          </a:xfrm>
        </p:spPr>
        <p:txBody>
          <a:bodyPr/>
          <a:lstStyle>
            <a:lvl1pPr>
              <a:defRPr>
                <a:solidFill>
                  <a:schemeClr val="bg2"/>
                </a:solidFill>
              </a:defRPr>
            </a:lvl1pPr>
          </a:lstStyle>
          <a:p>
            <a:pPr>
              <a:defRPr/>
            </a:pPr>
            <a:r>
              <a:rPr lang="en-US"/>
              <a:t>HAMR - Hatcliff -- Kansas State</a:t>
            </a:r>
          </a:p>
        </p:txBody>
      </p:sp>
      <p:sp>
        <p:nvSpPr>
          <p:cNvPr id="8" name="Rectangle 16"/>
          <p:cNvSpPr>
            <a:spLocks noGrp="1" noChangeArrowheads="1"/>
          </p:cNvSpPr>
          <p:nvPr>
            <p:ph type="sldNum" sz="quarter" idx="12"/>
          </p:nvPr>
        </p:nvSpPr>
        <p:spPr>
          <a:xfrm>
            <a:off x="6858000" y="6248400"/>
            <a:ext cx="1905000" cy="457200"/>
          </a:xfrm>
        </p:spPr>
        <p:txBody>
          <a:bodyPr/>
          <a:lstStyle>
            <a:lvl1pPr>
              <a:defRPr>
                <a:solidFill>
                  <a:schemeClr val="bg2"/>
                </a:solidFill>
              </a:defRPr>
            </a:lvl1pPr>
          </a:lstStyle>
          <a:p>
            <a:pPr>
              <a:defRPr/>
            </a:pPr>
            <a:fld id="{45E685A3-5A44-F34A-9DD6-E549D5259BBF}"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2"/>
          <p:cNvSpPr>
            <a:spLocks noGrp="1" noChangeArrowheads="1"/>
          </p:cNvSpPr>
          <p:nvPr>
            <p:ph type="ftr" sz="quarter" idx="10"/>
          </p:nvPr>
        </p:nvSpPr>
        <p:spPr>
          <a:ln/>
        </p:spPr>
        <p:txBody>
          <a:bodyPr/>
          <a:lstStyle>
            <a:lvl1pPr>
              <a:defRPr/>
            </a:lvl1pPr>
          </a:lstStyle>
          <a:p>
            <a:pPr>
              <a:defRPr/>
            </a:pPr>
            <a:r>
              <a:rPr lang="en-US"/>
              <a:t>HAMR - Hatcliff -- Kansas State</a:t>
            </a:r>
          </a:p>
        </p:txBody>
      </p:sp>
      <p:sp>
        <p:nvSpPr>
          <p:cNvPr id="5" name="Rectangle 13"/>
          <p:cNvSpPr>
            <a:spLocks noGrp="1" noChangeArrowheads="1"/>
          </p:cNvSpPr>
          <p:nvPr>
            <p:ph type="sldNum" sz="quarter" idx="11"/>
          </p:nvPr>
        </p:nvSpPr>
        <p:spPr>
          <a:ln/>
        </p:spPr>
        <p:txBody>
          <a:bodyPr/>
          <a:lstStyle>
            <a:lvl1pPr>
              <a:defRPr/>
            </a:lvl1pPr>
          </a:lstStyle>
          <a:p>
            <a:pPr>
              <a:defRPr/>
            </a:pPr>
            <a:fld id="{0CB14967-302F-6E48-8678-32FDE0F3292B}"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0"/>
            <a:ext cx="2038350" cy="64008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0"/>
            <a:ext cx="5962650" cy="6400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2"/>
          <p:cNvSpPr>
            <a:spLocks noGrp="1" noChangeArrowheads="1"/>
          </p:cNvSpPr>
          <p:nvPr>
            <p:ph type="ftr" sz="quarter" idx="10"/>
          </p:nvPr>
        </p:nvSpPr>
        <p:spPr>
          <a:ln/>
        </p:spPr>
        <p:txBody>
          <a:bodyPr/>
          <a:lstStyle>
            <a:lvl1pPr>
              <a:defRPr/>
            </a:lvl1pPr>
          </a:lstStyle>
          <a:p>
            <a:pPr>
              <a:defRPr/>
            </a:pPr>
            <a:r>
              <a:rPr lang="en-US"/>
              <a:t>HAMR - Hatcliff -- Kansas State</a:t>
            </a:r>
          </a:p>
        </p:txBody>
      </p:sp>
      <p:sp>
        <p:nvSpPr>
          <p:cNvPr id="5" name="Rectangle 13"/>
          <p:cNvSpPr>
            <a:spLocks noGrp="1" noChangeArrowheads="1"/>
          </p:cNvSpPr>
          <p:nvPr>
            <p:ph type="sldNum" sz="quarter" idx="11"/>
          </p:nvPr>
        </p:nvSpPr>
        <p:spPr>
          <a:ln/>
        </p:spPr>
        <p:txBody>
          <a:bodyPr/>
          <a:lstStyle>
            <a:lvl1pPr>
              <a:defRPr/>
            </a:lvl1pPr>
          </a:lstStyle>
          <a:p>
            <a:pPr>
              <a:defRPr/>
            </a:pPr>
            <a:fld id="{EBA15ABF-0168-ED43-8055-FDAC86F85D9F}"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2"/>
          <p:cNvSpPr>
            <a:spLocks noGrp="1" noChangeArrowheads="1"/>
          </p:cNvSpPr>
          <p:nvPr>
            <p:ph type="ftr" sz="quarter" idx="10"/>
          </p:nvPr>
        </p:nvSpPr>
        <p:spPr>
          <a:ln/>
        </p:spPr>
        <p:txBody>
          <a:bodyPr/>
          <a:lstStyle>
            <a:lvl1pPr>
              <a:defRPr/>
            </a:lvl1pPr>
          </a:lstStyle>
          <a:p>
            <a:pPr>
              <a:defRPr/>
            </a:pPr>
            <a:r>
              <a:rPr lang="en-US"/>
              <a:t>HAMR - Hatcliff -- Kansas State</a:t>
            </a:r>
          </a:p>
        </p:txBody>
      </p:sp>
      <p:sp>
        <p:nvSpPr>
          <p:cNvPr id="5" name="Rectangle 13"/>
          <p:cNvSpPr>
            <a:spLocks noGrp="1" noChangeArrowheads="1"/>
          </p:cNvSpPr>
          <p:nvPr>
            <p:ph type="sldNum" sz="quarter" idx="11"/>
          </p:nvPr>
        </p:nvSpPr>
        <p:spPr>
          <a:ln/>
        </p:spPr>
        <p:txBody>
          <a:bodyPr/>
          <a:lstStyle>
            <a:lvl1pPr>
              <a:defRPr/>
            </a:lvl1pPr>
          </a:lstStyle>
          <a:p>
            <a:pPr>
              <a:defRPr/>
            </a:pPr>
            <a:fld id="{C22399C2-1ADD-1549-9753-CEA7C1EED1B8}"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2"/>
          <p:cNvSpPr>
            <a:spLocks noGrp="1" noChangeArrowheads="1"/>
          </p:cNvSpPr>
          <p:nvPr>
            <p:ph type="ftr" sz="quarter" idx="10"/>
          </p:nvPr>
        </p:nvSpPr>
        <p:spPr>
          <a:ln/>
        </p:spPr>
        <p:txBody>
          <a:bodyPr/>
          <a:lstStyle>
            <a:lvl1pPr>
              <a:defRPr/>
            </a:lvl1pPr>
          </a:lstStyle>
          <a:p>
            <a:pPr>
              <a:defRPr/>
            </a:pPr>
            <a:r>
              <a:rPr lang="en-US"/>
              <a:t>HAMR - Hatcliff -- Kansas State</a:t>
            </a:r>
          </a:p>
        </p:txBody>
      </p:sp>
      <p:sp>
        <p:nvSpPr>
          <p:cNvPr id="5" name="Rectangle 13"/>
          <p:cNvSpPr>
            <a:spLocks noGrp="1" noChangeArrowheads="1"/>
          </p:cNvSpPr>
          <p:nvPr>
            <p:ph type="sldNum" sz="quarter" idx="11"/>
          </p:nvPr>
        </p:nvSpPr>
        <p:spPr>
          <a:ln/>
        </p:spPr>
        <p:txBody>
          <a:bodyPr/>
          <a:lstStyle>
            <a:lvl1pPr>
              <a:defRPr/>
            </a:lvl1pPr>
          </a:lstStyle>
          <a:p>
            <a:pPr>
              <a:defRPr/>
            </a:pPr>
            <a:fld id="{50848EDB-E059-EE4C-BEE4-92ACBFC1ACEA}"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524000"/>
            <a:ext cx="40005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838700" y="1524000"/>
            <a:ext cx="40005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2"/>
          <p:cNvSpPr>
            <a:spLocks noGrp="1" noChangeArrowheads="1"/>
          </p:cNvSpPr>
          <p:nvPr>
            <p:ph type="ftr" sz="quarter" idx="10"/>
          </p:nvPr>
        </p:nvSpPr>
        <p:spPr>
          <a:ln/>
        </p:spPr>
        <p:txBody>
          <a:bodyPr/>
          <a:lstStyle>
            <a:lvl1pPr>
              <a:defRPr/>
            </a:lvl1pPr>
          </a:lstStyle>
          <a:p>
            <a:pPr>
              <a:defRPr/>
            </a:pPr>
            <a:r>
              <a:rPr lang="en-US"/>
              <a:t>HAMR - Hatcliff -- Kansas State</a:t>
            </a:r>
          </a:p>
        </p:txBody>
      </p:sp>
      <p:sp>
        <p:nvSpPr>
          <p:cNvPr id="6" name="Rectangle 13"/>
          <p:cNvSpPr>
            <a:spLocks noGrp="1" noChangeArrowheads="1"/>
          </p:cNvSpPr>
          <p:nvPr>
            <p:ph type="sldNum" sz="quarter" idx="11"/>
          </p:nvPr>
        </p:nvSpPr>
        <p:spPr>
          <a:ln/>
        </p:spPr>
        <p:txBody>
          <a:bodyPr/>
          <a:lstStyle>
            <a:lvl1pPr>
              <a:defRPr/>
            </a:lvl1pPr>
          </a:lstStyle>
          <a:p>
            <a:pPr>
              <a:defRPr/>
            </a:pPr>
            <a:fld id="{1EE9051A-5116-C044-BC66-ED283B4D5A77}"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2"/>
          <p:cNvSpPr>
            <a:spLocks noGrp="1" noChangeArrowheads="1"/>
          </p:cNvSpPr>
          <p:nvPr>
            <p:ph type="ftr" sz="quarter" idx="10"/>
          </p:nvPr>
        </p:nvSpPr>
        <p:spPr>
          <a:ln/>
        </p:spPr>
        <p:txBody>
          <a:bodyPr/>
          <a:lstStyle>
            <a:lvl1pPr>
              <a:defRPr/>
            </a:lvl1pPr>
          </a:lstStyle>
          <a:p>
            <a:pPr>
              <a:defRPr/>
            </a:pPr>
            <a:r>
              <a:rPr lang="en-US"/>
              <a:t>HAMR - Hatcliff -- Kansas State</a:t>
            </a:r>
          </a:p>
        </p:txBody>
      </p:sp>
      <p:sp>
        <p:nvSpPr>
          <p:cNvPr id="8" name="Rectangle 13"/>
          <p:cNvSpPr>
            <a:spLocks noGrp="1" noChangeArrowheads="1"/>
          </p:cNvSpPr>
          <p:nvPr>
            <p:ph type="sldNum" sz="quarter" idx="11"/>
          </p:nvPr>
        </p:nvSpPr>
        <p:spPr>
          <a:ln/>
        </p:spPr>
        <p:txBody>
          <a:bodyPr/>
          <a:lstStyle>
            <a:lvl1pPr>
              <a:defRPr/>
            </a:lvl1pPr>
          </a:lstStyle>
          <a:p>
            <a:pPr>
              <a:defRPr/>
            </a:pPr>
            <a:fld id="{2E73A91B-A097-8F43-A5C5-A8482E10CE6F}"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2"/>
          <p:cNvSpPr>
            <a:spLocks noGrp="1" noChangeArrowheads="1"/>
          </p:cNvSpPr>
          <p:nvPr>
            <p:ph type="ftr" sz="quarter" idx="10"/>
          </p:nvPr>
        </p:nvSpPr>
        <p:spPr>
          <a:ln/>
        </p:spPr>
        <p:txBody>
          <a:bodyPr/>
          <a:lstStyle>
            <a:lvl1pPr>
              <a:defRPr/>
            </a:lvl1pPr>
          </a:lstStyle>
          <a:p>
            <a:pPr>
              <a:defRPr/>
            </a:pPr>
            <a:r>
              <a:rPr lang="en-US"/>
              <a:t>HAMR - Hatcliff -- Kansas State</a:t>
            </a:r>
          </a:p>
        </p:txBody>
      </p:sp>
      <p:sp>
        <p:nvSpPr>
          <p:cNvPr id="4" name="Rectangle 13"/>
          <p:cNvSpPr>
            <a:spLocks noGrp="1" noChangeArrowheads="1"/>
          </p:cNvSpPr>
          <p:nvPr>
            <p:ph type="sldNum" sz="quarter" idx="11"/>
          </p:nvPr>
        </p:nvSpPr>
        <p:spPr>
          <a:ln/>
        </p:spPr>
        <p:txBody>
          <a:bodyPr/>
          <a:lstStyle>
            <a:lvl1pPr>
              <a:defRPr/>
            </a:lvl1pPr>
          </a:lstStyle>
          <a:p>
            <a:pPr>
              <a:defRPr/>
            </a:pPr>
            <a:fld id="{6E0AA622-F4CE-604D-A669-CD3D12FC535C}"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2"/>
          <p:cNvSpPr>
            <a:spLocks noGrp="1" noChangeArrowheads="1"/>
          </p:cNvSpPr>
          <p:nvPr>
            <p:ph type="ftr" sz="quarter" idx="10"/>
          </p:nvPr>
        </p:nvSpPr>
        <p:spPr>
          <a:ln/>
        </p:spPr>
        <p:txBody>
          <a:bodyPr/>
          <a:lstStyle>
            <a:lvl1pPr>
              <a:defRPr/>
            </a:lvl1pPr>
          </a:lstStyle>
          <a:p>
            <a:pPr>
              <a:defRPr/>
            </a:pPr>
            <a:r>
              <a:rPr lang="en-US"/>
              <a:t>HAMR - Hatcliff -- Kansas State</a:t>
            </a:r>
          </a:p>
        </p:txBody>
      </p:sp>
      <p:sp>
        <p:nvSpPr>
          <p:cNvPr id="3" name="Rectangle 13"/>
          <p:cNvSpPr>
            <a:spLocks noGrp="1" noChangeArrowheads="1"/>
          </p:cNvSpPr>
          <p:nvPr>
            <p:ph type="sldNum" sz="quarter" idx="11"/>
          </p:nvPr>
        </p:nvSpPr>
        <p:spPr>
          <a:ln/>
        </p:spPr>
        <p:txBody>
          <a:bodyPr/>
          <a:lstStyle>
            <a:lvl1pPr>
              <a:defRPr/>
            </a:lvl1pPr>
          </a:lstStyle>
          <a:p>
            <a:pPr>
              <a:defRPr/>
            </a:pPr>
            <a:fld id="{BA615124-8EB2-6E40-9E50-F98D2465DC75}"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2"/>
          <p:cNvSpPr>
            <a:spLocks noGrp="1" noChangeArrowheads="1"/>
          </p:cNvSpPr>
          <p:nvPr>
            <p:ph type="ftr" sz="quarter" idx="10"/>
          </p:nvPr>
        </p:nvSpPr>
        <p:spPr>
          <a:ln/>
        </p:spPr>
        <p:txBody>
          <a:bodyPr/>
          <a:lstStyle>
            <a:lvl1pPr>
              <a:defRPr/>
            </a:lvl1pPr>
          </a:lstStyle>
          <a:p>
            <a:pPr>
              <a:defRPr/>
            </a:pPr>
            <a:r>
              <a:rPr lang="en-US"/>
              <a:t>HAMR - Hatcliff -- Kansas State</a:t>
            </a:r>
          </a:p>
        </p:txBody>
      </p:sp>
      <p:sp>
        <p:nvSpPr>
          <p:cNvPr id="6" name="Rectangle 13"/>
          <p:cNvSpPr>
            <a:spLocks noGrp="1" noChangeArrowheads="1"/>
          </p:cNvSpPr>
          <p:nvPr>
            <p:ph type="sldNum" sz="quarter" idx="11"/>
          </p:nvPr>
        </p:nvSpPr>
        <p:spPr>
          <a:ln/>
        </p:spPr>
        <p:txBody>
          <a:bodyPr/>
          <a:lstStyle>
            <a:lvl1pPr>
              <a:defRPr/>
            </a:lvl1pPr>
          </a:lstStyle>
          <a:p>
            <a:pPr>
              <a:defRPr/>
            </a:pPr>
            <a:fld id="{A44EE25D-892F-FA42-8251-4062CB60CA5E}"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2"/>
          <p:cNvSpPr>
            <a:spLocks noGrp="1" noChangeArrowheads="1"/>
          </p:cNvSpPr>
          <p:nvPr>
            <p:ph type="ftr" sz="quarter" idx="10"/>
          </p:nvPr>
        </p:nvSpPr>
        <p:spPr>
          <a:ln/>
        </p:spPr>
        <p:txBody>
          <a:bodyPr/>
          <a:lstStyle>
            <a:lvl1pPr>
              <a:defRPr/>
            </a:lvl1pPr>
          </a:lstStyle>
          <a:p>
            <a:pPr>
              <a:defRPr/>
            </a:pPr>
            <a:r>
              <a:rPr lang="en-US"/>
              <a:t>HAMR - Hatcliff -- Kansas State</a:t>
            </a:r>
          </a:p>
        </p:txBody>
      </p:sp>
      <p:sp>
        <p:nvSpPr>
          <p:cNvPr id="6" name="Rectangle 13"/>
          <p:cNvSpPr>
            <a:spLocks noGrp="1" noChangeArrowheads="1"/>
          </p:cNvSpPr>
          <p:nvPr>
            <p:ph type="sldNum" sz="quarter" idx="11"/>
          </p:nvPr>
        </p:nvSpPr>
        <p:spPr>
          <a:ln/>
        </p:spPr>
        <p:txBody>
          <a:bodyPr/>
          <a:lstStyle>
            <a:lvl1pPr>
              <a:defRPr/>
            </a:lvl1pPr>
          </a:lstStyle>
          <a:p>
            <a:pPr>
              <a:defRPr/>
            </a:pPr>
            <a:fld id="{2C56E9B7-6EE0-8D46-8C36-993F30F20EC8}"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35" name="Rectangle 15"/>
          <p:cNvSpPr>
            <a:spLocks noChangeArrowheads="1"/>
          </p:cNvSpPr>
          <p:nvPr userDrawn="1"/>
        </p:nvSpPr>
        <p:spPr bwMode="auto">
          <a:xfrm rot="-5400000">
            <a:off x="-2590800" y="3733800"/>
            <a:ext cx="5715000" cy="533400"/>
          </a:xfrm>
          <a:prstGeom prst="rect">
            <a:avLst/>
          </a:prstGeom>
          <a:gradFill rotWithShape="0">
            <a:gsLst>
              <a:gs pos="0">
                <a:srgbClr val="DDCBE7"/>
              </a:gs>
              <a:gs pos="100000">
                <a:srgbClr val="DDCBE7">
                  <a:gamma/>
                  <a:tint val="0"/>
                  <a:invGamma/>
                </a:srgbClr>
              </a:gs>
            </a:gsLst>
            <a:lin ang="5400000" scaled="1"/>
          </a:gradFill>
          <a:ln w="9525">
            <a:noFill/>
            <a:miter lim="800000"/>
            <a:headEnd/>
            <a:tailEnd/>
          </a:ln>
          <a:effectLst/>
        </p:spPr>
        <p:txBody>
          <a:bodyPr wrap="none" anchor="ctr">
            <a:prstTxWarp prst="textNoShape">
              <a:avLst/>
            </a:prstTxWarp>
          </a:bodyPr>
          <a:lstStyle/>
          <a:p>
            <a:pPr>
              <a:defRPr/>
            </a:pPr>
            <a:endParaRPr lang="en-US">
              <a:latin typeface="Tahoma" pitchFamily="-84" charset="0"/>
            </a:endParaRPr>
          </a:p>
        </p:txBody>
      </p:sp>
      <p:sp>
        <p:nvSpPr>
          <p:cNvPr id="5134" name="Rectangle 14"/>
          <p:cNvSpPr>
            <a:spLocks noChangeArrowheads="1"/>
          </p:cNvSpPr>
          <p:nvPr userDrawn="1"/>
        </p:nvSpPr>
        <p:spPr bwMode="auto">
          <a:xfrm>
            <a:off x="0" y="0"/>
            <a:ext cx="9144000" cy="1143000"/>
          </a:xfrm>
          <a:prstGeom prst="rect">
            <a:avLst/>
          </a:prstGeom>
          <a:gradFill rotWithShape="0">
            <a:gsLst>
              <a:gs pos="0">
                <a:srgbClr val="9900CC"/>
              </a:gs>
              <a:gs pos="100000">
                <a:srgbClr val="FFFFFF"/>
              </a:gs>
            </a:gsLst>
            <a:lin ang="0" scaled="1"/>
          </a:gradFill>
          <a:ln w="9525">
            <a:noFill/>
            <a:miter lim="800000"/>
            <a:headEnd/>
            <a:tailEnd/>
          </a:ln>
          <a:effectLst/>
        </p:spPr>
        <p:txBody>
          <a:bodyPr wrap="none" anchor="ctr">
            <a:prstTxWarp prst="textNoShape">
              <a:avLst/>
            </a:prstTxWarp>
          </a:bodyPr>
          <a:lstStyle/>
          <a:p>
            <a:pPr>
              <a:defRPr/>
            </a:pPr>
            <a:endParaRPr lang="en-US">
              <a:latin typeface="Tahoma" pitchFamily="-84" charset="0"/>
            </a:endParaRPr>
          </a:p>
        </p:txBody>
      </p:sp>
      <p:sp>
        <p:nvSpPr>
          <p:cNvPr id="1028" name="Rectangle 9"/>
          <p:cNvSpPr>
            <a:spLocks noGrp="1" noChangeArrowheads="1"/>
          </p:cNvSpPr>
          <p:nvPr>
            <p:ph type="title"/>
          </p:nvPr>
        </p:nvSpPr>
        <p:spPr bwMode="auto">
          <a:xfrm>
            <a:off x="685800" y="0"/>
            <a:ext cx="8153400" cy="1143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a:t>Click to edit Master title style</a:t>
            </a:r>
          </a:p>
        </p:txBody>
      </p:sp>
      <p:sp>
        <p:nvSpPr>
          <p:cNvPr id="1029" name="Rectangle 10"/>
          <p:cNvSpPr>
            <a:spLocks noGrp="1" noChangeArrowheads="1"/>
          </p:cNvSpPr>
          <p:nvPr>
            <p:ph type="body" idx="1"/>
          </p:nvPr>
        </p:nvSpPr>
        <p:spPr bwMode="auto">
          <a:xfrm>
            <a:off x="685800" y="1524000"/>
            <a:ext cx="8153400"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132" name="Rectangle 12"/>
          <p:cNvSpPr>
            <a:spLocks noGrp="1" noChangeArrowheads="1"/>
          </p:cNvSpPr>
          <p:nvPr>
            <p:ph type="ftr" sz="quarter" idx="3"/>
          </p:nvPr>
        </p:nvSpPr>
        <p:spPr bwMode="auto">
          <a:xfrm>
            <a:off x="0" y="6553200"/>
            <a:ext cx="3581400" cy="3048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400">
                <a:solidFill>
                  <a:srgbClr val="D0B6DE"/>
                </a:solidFill>
                <a:latin typeface="Tahoma" pitchFamily="-84" charset="0"/>
              </a:defRPr>
            </a:lvl1pPr>
          </a:lstStyle>
          <a:p>
            <a:pPr>
              <a:defRPr/>
            </a:pPr>
            <a:r>
              <a:rPr lang="en-US"/>
              <a:t>HAMR - Hatcliff -- Kansas State</a:t>
            </a:r>
          </a:p>
        </p:txBody>
      </p:sp>
      <p:sp>
        <p:nvSpPr>
          <p:cNvPr id="5133" name="Rectangle 13"/>
          <p:cNvSpPr>
            <a:spLocks noGrp="1" noChangeArrowheads="1"/>
          </p:cNvSpPr>
          <p:nvPr>
            <p:ph type="sldNum" sz="quarter" idx="4"/>
          </p:nvPr>
        </p:nvSpPr>
        <p:spPr bwMode="auto">
          <a:xfrm>
            <a:off x="8686800" y="6400800"/>
            <a:ext cx="4572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400">
                <a:solidFill>
                  <a:srgbClr val="D0B6DE"/>
                </a:solidFill>
                <a:latin typeface="Tahoma" pitchFamily="-84" charset="0"/>
              </a:defRPr>
            </a:lvl1pPr>
          </a:lstStyle>
          <a:p>
            <a:pPr>
              <a:defRPr/>
            </a:pPr>
            <a:fld id="{623F72AE-F2FC-1C4B-AEBE-5105C7AC914D}"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780"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hdr="0" ftr="0" dt="0"/>
  <p:txStyles>
    <p:titleStyle>
      <a:lvl1pPr algn="l" rtl="0" eaLnBrk="0" fontAlgn="base" hangingPunct="0">
        <a:spcBef>
          <a:spcPct val="0"/>
        </a:spcBef>
        <a:spcAft>
          <a:spcPct val="0"/>
        </a:spcAft>
        <a:defRPr sz="4400" b="1">
          <a:solidFill>
            <a:schemeClr val="tx1"/>
          </a:solidFill>
          <a:latin typeface="+mj-lt"/>
          <a:ea typeface="ＭＳ Ｐゴシック" pitchFamily="-84" charset="-128"/>
          <a:cs typeface="ＭＳ Ｐゴシック" pitchFamily="-84" charset="-128"/>
        </a:defRPr>
      </a:lvl1pPr>
      <a:lvl2pPr algn="l" rtl="0" eaLnBrk="0" fontAlgn="base" hangingPunct="0">
        <a:spcBef>
          <a:spcPct val="0"/>
        </a:spcBef>
        <a:spcAft>
          <a:spcPct val="0"/>
        </a:spcAft>
        <a:defRPr sz="4400" b="1">
          <a:solidFill>
            <a:schemeClr val="tx1"/>
          </a:solidFill>
          <a:latin typeface="Microsoft Sans Serif" charset="0"/>
          <a:ea typeface="ＭＳ Ｐゴシック" pitchFamily="-84" charset="-128"/>
          <a:cs typeface="ＭＳ Ｐゴシック" pitchFamily="-84" charset="-128"/>
        </a:defRPr>
      </a:lvl2pPr>
      <a:lvl3pPr algn="l" rtl="0" eaLnBrk="0" fontAlgn="base" hangingPunct="0">
        <a:spcBef>
          <a:spcPct val="0"/>
        </a:spcBef>
        <a:spcAft>
          <a:spcPct val="0"/>
        </a:spcAft>
        <a:defRPr sz="4400" b="1">
          <a:solidFill>
            <a:schemeClr val="tx1"/>
          </a:solidFill>
          <a:latin typeface="Microsoft Sans Serif" charset="0"/>
          <a:ea typeface="ＭＳ Ｐゴシック" pitchFamily="-84" charset="-128"/>
          <a:cs typeface="ＭＳ Ｐゴシック" pitchFamily="-84" charset="-128"/>
        </a:defRPr>
      </a:lvl3pPr>
      <a:lvl4pPr algn="l" rtl="0" eaLnBrk="0" fontAlgn="base" hangingPunct="0">
        <a:spcBef>
          <a:spcPct val="0"/>
        </a:spcBef>
        <a:spcAft>
          <a:spcPct val="0"/>
        </a:spcAft>
        <a:defRPr sz="4400" b="1">
          <a:solidFill>
            <a:schemeClr val="tx1"/>
          </a:solidFill>
          <a:latin typeface="Microsoft Sans Serif" charset="0"/>
          <a:ea typeface="ＭＳ Ｐゴシック" pitchFamily="-84" charset="-128"/>
          <a:cs typeface="ＭＳ Ｐゴシック" pitchFamily="-84" charset="-128"/>
        </a:defRPr>
      </a:lvl4pPr>
      <a:lvl5pPr algn="l" rtl="0" eaLnBrk="0" fontAlgn="base" hangingPunct="0">
        <a:spcBef>
          <a:spcPct val="0"/>
        </a:spcBef>
        <a:spcAft>
          <a:spcPct val="0"/>
        </a:spcAft>
        <a:defRPr sz="4400" b="1">
          <a:solidFill>
            <a:schemeClr val="tx1"/>
          </a:solidFill>
          <a:latin typeface="Microsoft Sans Serif" charset="0"/>
          <a:ea typeface="ＭＳ Ｐゴシック" pitchFamily="-84" charset="-128"/>
          <a:cs typeface="ＭＳ Ｐゴシック" pitchFamily="-84" charset="-128"/>
        </a:defRPr>
      </a:lvl5pPr>
      <a:lvl6pPr marL="457200" algn="l" rtl="0" fontAlgn="base">
        <a:spcBef>
          <a:spcPct val="0"/>
        </a:spcBef>
        <a:spcAft>
          <a:spcPct val="0"/>
        </a:spcAft>
        <a:defRPr sz="4400" b="1">
          <a:solidFill>
            <a:schemeClr val="tx1"/>
          </a:solidFill>
          <a:latin typeface="Microsoft Sans Serif" charset="0"/>
        </a:defRPr>
      </a:lvl6pPr>
      <a:lvl7pPr marL="914400" algn="l" rtl="0" fontAlgn="base">
        <a:spcBef>
          <a:spcPct val="0"/>
        </a:spcBef>
        <a:spcAft>
          <a:spcPct val="0"/>
        </a:spcAft>
        <a:defRPr sz="4400" b="1">
          <a:solidFill>
            <a:schemeClr val="tx1"/>
          </a:solidFill>
          <a:latin typeface="Microsoft Sans Serif" charset="0"/>
        </a:defRPr>
      </a:lvl7pPr>
      <a:lvl8pPr marL="1371600" algn="l" rtl="0" fontAlgn="base">
        <a:spcBef>
          <a:spcPct val="0"/>
        </a:spcBef>
        <a:spcAft>
          <a:spcPct val="0"/>
        </a:spcAft>
        <a:defRPr sz="4400" b="1">
          <a:solidFill>
            <a:schemeClr val="tx1"/>
          </a:solidFill>
          <a:latin typeface="Microsoft Sans Serif" charset="0"/>
        </a:defRPr>
      </a:lvl8pPr>
      <a:lvl9pPr marL="1828800" algn="l" rtl="0" fontAlgn="base">
        <a:spcBef>
          <a:spcPct val="0"/>
        </a:spcBef>
        <a:spcAft>
          <a:spcPct val="0"/>
        </a:spcAft>
        <a:defRPr sz="4400" b="1">
          <a:solidFill>
            <a:schemeClr val="tx1"/>
          </a:solidFill>
          <a:latin typeface="Microsoft Sans Serif" charset="0"/>
        </a:defRPr>
      </a:lvl9pPr>
    </p:titleStyle>
    <p:bodyStyle>
      <a:lvl1pPr marL="342900" indent="-342900" algn="l" rtl="0" eaLnBrk="0" fontAlgn="base" hangingPunct="0">
        <a:spcBef>
          <a:spcPct val="20000"/>
        </a:spcBef>
        <a:spcAft>
          <a:spcPct val="0"/>
        </a:spcAft>
        <a:buClr>
          <a:schemeClr val="folHlink"/>
        </a:buClr>
        <a:buSzPct val="60000"/>
        <a:buFont typeface="Wingdings" pitchFamily="-106" charset="2"/>
        <a:buChar char="n"/>
        <a:defRPr sz="3200">
          <a:solidFill>
            <a:schemeClr val="tx1"/>
          </a:solidFill>
          <a:latin typeface="+mn-lt"/>
          <a:ea typeface="ＭＳ Ｐゴシック" pitchFamily="-84" charset="-128"/>
          <a:cs typeface="ＭＳ Ｐゴシック" pitchFamily="-84" charset="-128"/>
        </a:defRPr>
      </a:lvl1pPr>
      <a:lvl2pPr marL="742950" indent="-285750" algn="l" rtl="0" eaLnBrk="0" fontAlgn="base" hangingPunct="0">
        <a:spcBef>
          <a:spcPct val="20000"/>
        </a:spcBef>
        <a:spcAft>
          <a:spcPct val="0"/>
        </a:spcAft>
        <a:buClr>
          <a:schemeClr val="hlink"/>
        </a:buClr>
        <a:buSzPct val="55000"/>
        <a:buFont typeface="Wingdings" pitchFamily="-106" charset="2"/>
        <a:buChar char="n"/>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lr>
          <a:schemeClr val="folHlink"/>
        </a:buClr>
        <a:buSzPct val="50000"/>
        <a:buFont typeface="Wingdings" pitchFamily="-106" charset="2"/>
        <a:buChar char="n"/>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lr>
          <a:schemeClr val="accent2"/>
        </a:buClr>
        <a:buSzPct val="55000"/>
        <a:buFont typeface="Wingdings" pitchFamily="-106" charset="2"/>
        <a:buChar char="n"/>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lr>
          <a:schemeClr val="accent1"/>
        </a:buClr>
        <a:buSzPct val="50000"/>
        <a:buFont typeface="Wingdings" pitchFamily="-106" charset="2"/>
        <a:buChar char="n"/>
        <a:defRPr sz="2000">
          <a:solidFill>
            <a:schemeClr val="tx1"/>
          </a:solidFill>
          <a:latin typeface="+mn-lt"/>
          <a:ea typeface="ＭＳ Ｐゴシック" charset="-128"/>
        </a:defRPr>
      </a:lvl5pPr>
      <a:lvl6pPr marL="2514600" indent="-228600" algn="l" rtl="0" fontAlgn="base">
        <a:spcBef>
          <a:spcPct val="20000"/>
        </a:spcBef>
        <a:spcAft>
          <a:spcPct val="0"/>
        </a:spcAft>
        <a:buClr>
          <a:schemeClr val="accent1"/>
        </a:buClr>
        <a:buSzPct val="50000"/>
        <a:buFont typeface="Wingdings" charset="2"/>
        <a:buChar char="n"/>
        <a:defRPr sz="2000">
          <a:solidFill>
            <a:schemeClr val="tx1"/>
          </a:solidFill>
          <a:latin typeface="+mn-lt"/>
          <a:ea typeface="ＭＳ Ｐゴシック" charset="-128"/>
        </a:defRPr>
      </a:lvl6pPr>
      <a:lvl7pPr marL="2971800" indent="-228600" algn="l" rtl="0" fontAlgn="base">
        <a:spcBef>
          <a:spcPct val="20000"/>
        </a:spcBef>
        <a:spcAft>
          <a:spcPct val="0"/>
        </a:spcAft>
        <a:buClr>
          <a:schemeClr val="accent1"/>
        </a:buClr>
        <a:buSzPct val="50000"/>
        <a:buFont typeface="Wingdings" charset="2"/>
        <a:buChar char="n"/>
        <a:defRPr sz="2000">
          <a:solidFill>
            <a:schemeClr val="tx1"/>
          </a:solidFill>
          <a:latin typeface="+mn-lt"/>
          <a:ea typeface="ＭＳ Ｐゴシック" charset="-128"/>
        </a:defRPr>
      </a:lvl7pPr>
      <a:lvl8pPr marL="3429000" indent="-228600" algn="l" rtl="0" fontAlgn="base">
        <a:spcBef>
          <a:spcPct val="20000"/>
        </a:spcBef>
        <a:spcAft>
          <a:spcPct val="0"/>
        </a:spcAft>
        <a:buClr>
          <a:schemeClr val="accent1"/>
        </a:buClr>
        <a:buSzPct val="50000"/>
        <a:buFont typeface="Wingdings" charset="2"/>
        <a:buChar char="n"/>
        <a:defRPr sz="2000">
          <a:solidFill>
            <a:schemeClr val="tx1"/>
          </a:solidFill>
          <a:latin typeface="+mn-lt"/>
          <a:ea typeface="ＭＳ Ｐゴシック" charset="-128"/>
        </a:defRPr>
      </a:lvl8pPr>
      <a:lvl9pPr marL="3886200" indent="-228600" algn="l" rtl="0" fontAlgn="base">
        <a:spcBef>
          <a:spcPct val="20000"/>
        </a:spcBef>
        <a:spcAft>
          <a:spcPct val="0"/>
        </a:spcAft>
        <a:buClr>
          <a:schemeClr val="accent1"/>
        </a:buClr>
        <a:buSzPct val="50000"/>
        <a:buFont typeface="Wingdings" charset="2"/>
        <a:buChar char="n"/>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drive.google.com/uc?export=download&amp;id=1vkBNWM8pocSz8jUG-E16zdVleELZr2Sk" TargetMode="External"/><Relationship Id="rId2" Type="http://schemas.openxmlformats.org/officeDocument/2006/relationships/image" Target="../media/image32.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hyperlink" Target="https://textbooks.cs.ksu.edu/cis301/" TargetMode="Externa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image" Target="../media/image7.tiff"/><Relationship Id="rId3" Type="http://schemas.openxmlformats.org/officeDocument/2006/relationships/image" Target="../media/image2.png"/><Relationship Id="rId7" Type="http://schemas.openxmlformats.org/officeDocument/2006/relationships/image" Target="../media/image6.tiff"/><Relationship Id="rId2" Type="http://schemas.openxmlformats.org/officeDocument/2006/relationships/image" Target="../media/image1.png"/><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image" Target="../media/image44.png"/><Relationship Id="rId7" Type="http://schemas.openxmlformats.org/officeDocument/2006/relationships/image" Target="../media/image48.png"/><Relationship Id="rId2" Type="http://schemas.openxmlformats.org/officeDocument/2006/relationships/image" Target="../media/image43.png"/><Relationship Id="rId1" Type="http://schemas.openxmlformats.org/officeDocument/2006/relationships/slideLayout" Target="../slideLayouts/slideLayout6.xml"/><Relationship Id="rId6" Type="http://schemas.openxmlformats.org/officeDocument/2006/relationships/image" Target="../media/image47.png"/><Relationship Id="rId5" Type="http://schemas.openxmlformats.org/officeDocument/2006/relationships/image" Target="../media/image46.png"/><Relationship Id="rId10" Type="http://schemas.openxmlformats.org/officeDocument/2006/relationships/image" Target="../media/image51.png"/><Relationship Id="rId4" Type="http://schemas.openxmlformats.org/officeDocument/2006/relationships/image" Target="../media/image45.png"/><Relationship Id="rId9" Type="http://schemas.openxmlformats.org/officeDocument/2006/relationships/image" Target="../media/image50.png"/></Relationships>
</file>

<file path=ppt/slides/_rels/slide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4.xml"/><Relationship Id="rId4" Type="http://schemas.openxmlformats.org/officeDocument/2006/relationships/image" Target="../media/image12.tiff"/></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0.png"/><Relationship Id="rId1" Type="http://schemas.openxmlformats.org/officeDocument/2006/relationships/slideLayout" Target="../slideLayouts/slideLayout4.xml"/><Relationship Id="rId5" Type="http://schemas.openxmlformats.org/officeDocument/2006/relationships/image" Target="../media/image15.png"/><Relationship Id="rId4" Type="http://schemas.openxmlformats.org/officeDocument/2006/relationships/image" Target="../media/image14.tiff"/></Relationships>
</file>

<file path=ppt/slides/_rels/slide5.xml.rels><?xml version="1.0" encoding="UTF-8" standalone="yes"?>
<Relationships xmlns="http://schemas.openxmlformats.org/package/2006/relationships"><Relationship Id="rId8" Type="http://schemas.openxmlformats.org/officeDocument/2006/relationships/image" Target="../media/image21.jpeg"/><Relationship Id="rId3" Type="http://schemas.openxmlformats.org/officeDocument/2006/relationships/image" Target="../media/image16.png"/><Relationship Id="rId7" Type="http://schemas.openxmlformats.org/officeDocument/2006/relationships/image" Target="../media/image20.tiff"/><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19.png"/><Relationship Id="rId5" Type="http://schemas.openxmlformats.org/officeDocument/2006/relationships/image" Target="../media/image18.png"/><Relationship Id="rId10" Type="http://schemas.openxmlformats.org/officeDocument/2006/relationships/image" Target="../media/image23.tiff"/><Relationship Id="rId4" Type="http://schemas.openxmlformats.org/officeDocument/2006/relationships/image" Target="../media/image17.png"/><Relationship Id="rId9" Type="http://schemas.openxmlformats.org/officeDocument/2006/relationships/image" Target="../media/image22.jpeg"/></Relationships>
</file>

<file path=ppt/slides/_rels/slide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hyperlink" Target="https://youtu.be/SwPJHmZQMaM?si=NwTdb3VFpV-MxSre" TargetMode="External"/><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jpeg"/></Relationships>
</file>

<file path=ppt/slides/_rels/slide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ctrTitle"/>
          </p:nvPr>
        </p:nvSpPr>
        <p:spPr>
          <a:xfrm>
            <a:off x="533399" y="1216010"/>
            <a:ext cx="8458200" cy="1752600"/>
          </a:xfrm>
        </p:spPr>
        <p:txBody>
          <a:bodyPr/>
          <a:lstStyle/>
          <a:p>
            <a:r>
              <a:rPr lang="en-US" sz="4000" dirty="0"/>
              <a:t>Slang and </a:t>
            </a:r>
            <a:r>
              <a:rPr lang="en-US" sz="4000" dirty="0" err="1"/>
              <a:t>Logika</a:t>
            </a:r>
            <a:r>
              <a:rPr lang="en-US" sz="4000" dirty="0"/>
              <a:t> Overview</a:t>
            </a:r>
            <a:endParaRPr lang="en-US" sz="5400" dirty="0"/>
          </a:p>
        </p:txBody>
      </p:sp>
      <p:sp>
        <p:nvSpPr>
          <p:cNvPr id="7" name="TextBox 6"/>
          <p:cNvSpPr txBox="1"/>
          <p:nvPr/>
        </p:nvSpPr>
        <p:spPr>
          <a:xfrm>
            <a:off x="2317126" y="4308471"/>
            <a:ext cx="1447800" cy="923330"/>
          </a:xfrm>
          <a:prstGeom prst="rect">
            <a:avLst/>
          </a:prstGeom>
          <a:noFill/>
        </p:spPr>
        <p:txBody>
          <a:bodyPr wrap="square" rtlCol="0">
            <a:spAutoFit/>
          </a:bodyPr>
          <a:lstStyle/>
          <a:p>
            <a:r>
              <a:rPr lang="en-US" sz="1800" dirty="0"/>
              <a:t>Robby</a:t>
            </a:r>
          </a:p>
          <a:p>
            <a:pPr algn="l"/>
            <a:r>
              <a:rPr lang="en-US" sz="1800" dirty="0"/>
              <a:t>John Hatcliff</a:t>
            </a:r>
          </a:p>
          <a:p>
            <a:pPr algn="l"/>
            <a:r>
              <a:rPr lang="en-US" sz="1800" dirty="0"/>
              <a:t>Jason Belt</a:t>
            </a:r>
          </a:p>
        </p:txBody>
      </p:sp>
      <p:cxnSp>
        <p:nvCxnSpPr>
          <p:cNvPr id="4" name="Straight Connector 3"/>
          <p:cNvCxnSpPr/>
          <p:nvPr/>
        </p:nvCxnSpPr>
        <p:spPr bwMode="auto">
          <a:xfrm>
            <a:off x="685800" y="3124200"/>
            <a:ext cx="8305800" cy="0"/>
          </a:xfrm>
          <a:prstGeom prst="line">
            <a:avLst/>
          </a:prstGeom>
          <a:solidFill>
            <a:schemeClr val="accent1"/>
          </a:solidFill>
          <a:ln w="28575" cap="flat" cmpd="sng" algn="ctr">
            <a:solidFill>
              <a:schemeClr val="accent1"/>
            </a:solidFill>
            <a:prstDash val="solid"/>
            <a:miter lim="800000"/>
            <a:headEnd type="none" w="med" len="med"/>
            <a:tailEnd type="none" w="med" len="med"/>
          </a:ln>
          <a:effectLst/>
        </p:spPr>
      </p:cxnSp>
      <p:sp>
        <p:nvSpPr>
          <p:cNvPr id="6" name="TextBox 5"/>
          <p:cNvSpPr txBox="1"/>
          <p:nvPr/>
        </p:nvSpPr>
        <p:spPr>
          <a:xfrm>
            <a:off x="2362200" y="3200400"/>
            <a:ext cx="4733925" cy="461665"/>
          </a:xfrm>
          <a:prstGeom prst="rect">
            <a:avLst/>
          </a:prstGeom>
          <a:noFill/>
        </p:spPr>
        <p:txBody>
          <a:bodyPr wrap="none" rtlCol="0">
            <a:spAutoFit/>
          </a:bodyPr>
          <a:lstStyle/>
          <a:p>
            <a:r>
              <a:rPr lang="en-US" dirty="0"/>
              <a:t>STRESS 2024 – October 24, 2024</a:t>
            </a:r>
          </a:p>
        </p:txBody>
      </p:sp>
      <p:cxnSp>
        <p:nvCxnSpPr>
          <p:cNvPr id="11" name="Straight Connector 10"/>
          <p:cNvCxnSpPr/>
          <p:nvPr/>
        </p:nvCxnSpPr>
        <p:spPr bwMode="auto">
          <a:xfrm>
            <a:off x="685800" y="3733800"/>
            <a:ext cx="8305800" cy="0"/>
          </a:xfrm>
          <a:prstGeom prst="line">
            <a:avLst/>
          </a:prstGeom>
          <a:solidFill>
            <a:schemeClr val="accent1"/>
          </a:solidFill>
          <a:ln w="28575" cap="flat" cmpd="sng" algn="ctr">
            <a:solidFill>
              <a:schemeClr val="accent1"/>
            </a:solidFill>
            <a:prstDash val="solid"/>
            <a:miter lim="800000"/>
            <a:headEnd type="none" w="med" len="med"/>
            <a:tailEnd type="none" w="med" len="med"/>
          </a:ln>
          <a:effectLst/>
        </p:spPr>
      </p:cxnSp>
      <p:sp>
        <p:nvSpPr>
          <p:cNvPr id="13" name="TextBox 12"/>
          <p:cNvSpPr txBox="1"/>
          <p:nvPr/>
        </p:nvSpPr>
        <p:spPr>
          <a:xfrm>
            <a:off x="4956313" y="4346151"/>
            <a:ext cx="1832233" cy="338554"/>
          </a:xfrm>
          <a:prstGeom prst="rect">
            <a:avLst/>
          </a:prstGeom>
          <a:noFill/>
        </p:spPr>
        <p:txBody>
          <a:bodyPr wrap="none" rtlCol="0">
            <a:spAutoFit/>
          </a:bodyPr>
          <a:lstStyle/>
          <a:p>
            <a:r>
              <a:rPr lang="en-US" sz="1600" dirty="0"/>
              <a:t>Stefan </a:t>
            </a:r>
            <a:r>
              <a:rPr lang="en-US" sz="1600" dirty="0" err="1"/>
              <a:t>Hallerstede</a:t>
            </a:r>
            <a:endParaRPr lang="en-US" sz="1600" dirty="0"/>
          </a:p>
        </p:txBody>
      </p:sp>
      <p:sp>
        <p:nvSpPr>
          <p:cNvPr id="9" name="TextBox 8"/>
          <p:cNvSpPr txBox="1"/>
          <p:nvPr/>
        </p:nvSpPr>
        <p:spPr>
          <a:xfrm>
            <a:off x="838200" y="6096000"/>
            <a:ext cx="8153399" cy="246221"/>
          </a:xfrm>
          <a:prstGeom prst="rect">
            <a:avLst/>
          </a:prstGeom>
          <a:noFill/>
        </p:spPr>
        <p:txBody>
          <a:bodyPr wrap="square" rtlCol="0">
            <a:spAutoFit/>
          </a:bodyPr>
          <a:lstStyle/>
          <a:p>
            <a:r>
              <a:rPr lang="en-US" sz="1000" dirty="0"/>
              <a:t>This material is based on research sponsored in part by DARPA </a:t>
            </a:r>
          </a:p>
        </p:txBody>
      </p:sp>
      <p:sp>
        <p:nvSpPr>
          <p:cNvPr id="3" name="TextBox 2">
            <a:extLst>
              <a:ext uri="{FF2B5EF4-FFF2-40B4-BE49-F238E27FC236}">
                <a16:creationId xmlns:a16="http://schemas.microsoft.com/office/drawing/2014/main" id="{6B30B2EF-D57F-F14D-9892-12153C192BFE}"/>
              </a:ext>
            </a:extLst>
          </p:cNvPr>
          <p:cNvSpPr txBox="1"/>
          <p:nvPr/>
        </p:nvSpPr>
        <p:spPr>
          <a:xfrm>
            <a:off x="2012325" y="3886200"/>
            <a:ext cx="2559675" cy="369332"/>
          </a:xfrm>
          <a:prstGeom prst="rect">
            <a:avLst/>
          </a:prstGeom>
          <a:noFill/>
        </p:spPr>
        <p:txBody>
          <a:bodyPr wrap="none" rtlCol="0">
            <a:spAutoFit/>
          </a:bodyPr>
          <a:lstStyle/>
          <a:p>
            <a:r>
              <a:rPr lang="en-US" sz="1800" i="1" dirty="0"/>
              <a:t>Kansas State University</a:t>
            </a:r>
          </a:p>
        </p:txBody>
      </p:sp>
      <p:sp>
        <p:nvSpPr>
          <p:cNvPr id="14" name="TextBox 13">
            <a:extLst>
              <a:ext uri="{FF2B5EF4-FFF2-40B4-BE49-F238E27FC236}">
                <a16:creationId xmlns:a16="http://schemas.microsoft.com/office/drawing/2014/main" id="{C13905A8-F033-874A-A32D-50E08E4BF022}"/>
              </a:ext>
            </a:extLst>
          </p:cNvPr>
          <p:cNvSpPr txBox="1"/>
          <p:nvPr/>
        </p:nvSpPr>
        <p:spPr>
          <a:xfrm>
            <a:off x="4953000" y="3886200"/>
            <a:ext cx="1955600" cy="369332"/>
          </a:xfrm>
          <a:prstGeom prst="rect">
            <a:avLst/>
          </a:prstGeom>
          <a:noFill/>
        </p:spPr>
        <p:txBody>
          <a:bodyPr wrap="none" rtlCol="0">
            <a:spAutoFit/>
          </a:bodyPr>
          <a:lstStyle/>
          <a:p>
            <a:r>
              <a:rPr lang="en-US" sz="1800" i="1" dirty="0"/>
              <a:t>Aarhus University</a:t>
            </a:r>
          </a:p>
        </p:txBody>
      </p:sp>
      <p:sp>
        <p:nvSpPr>
          <p:cNvPr id="5" name="Rectangle 4">
            <a:extLst>
              <a:ext uri="{FF2B5EF4-FFF2-40B4-BE49-F238E27FC236}">
                <a16:creationId xmlns:a16="http://schemas.microsoft.com/office/drawing/2014/main" id="{38E4B0B0-22E8-1340-AA2C-68C72F08D6A5}"/>
              </a:ext>
            </a:extLst>
          </p:cNvPr>
          <p:cNvSpPr/>
          <p:nvPr/>
        </p:nvSpPr>
        <p:spPr bwMode="auto">
          <a:xfrm flipV="1">
            <a:off x="2317125" y="4599080"/>
            <a:ext cx="1421121" cy="277720"/>
          </a:xfrm>
          <a:prstGeom prst="rect">
            <a:avLst/>
          </a:prstGeom>
          <a:noFill/>
          <a:ln w="28575" cap="flat" cmpd="sng" algn="ctr">
            <a:solidFill>
              <a:srgbClr val="00B05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sp>
        <p:nvSpPr>
          <p:cNvPr id="16" name="TextBox 15">
            <a:extLst>
              <a:ext uri="{FF2B5EF4-FFF2-40B4-BE49-F238E27FC236}">
                <a16:creationId xmlns:a16="http://schemas.microsoft.com/office/drawing/2014/main" id="{663EBDB7-43CB-B144-9456-14002C9FB986}"/>
              </a:ext>
            </a:extLst>
          </p:cNvPr>
          <p:cNvSpPr txBox="1"/>
          <p:nvPr/>
        </p:nvSpPr>
        <p:spPr>
          <a:xfrm>
            <a:off x="457200" y="6400800"/>
            <a:ext cx="8453927" cy="369332"/>
          </a:xfrm>
          <a:prstGeom prst="rect">
            <a:avLst/>
          </a:prstGeom>
          <a:noFill/>
        </p:spPr>
        <p:txBody>
          <a:bodyPr wrap="square">
            <a:spAutoFit/>
          </a:bodyPr>
          <a:lstStyle/>
          <a:p>
            <a:pPr algn="ctr"/>
            <a:r>
              <a:rPr lang="en-US" sz="900" dirty="0"/>
              <a:t>DISCLAIMER: The views and conclusions contained in this presentation are those of the author and should not be interpreted as representing the official policies, either express or implied, of any agency or department of the U.S. Government, Kansas State University or Aarhus University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401EDB-51FE-0A42-A188-5E99A3545960}"/>
              </a:ext>
            </a:extLst>
          </p:cNvPr>
          <p:cNvSpPr>
            <a:spLocks noGrp="1"/>
          </p:cNvSpPr>
          <p:nvPr>
            <p:ph type="title"/>
          </p:nvPr>
        </p:nvSpPr>
        <p:spPr>
          <a:xfrm>
            <a:off x="457200" y="0"/>
            <a:ext cx="8382000" cy="1143000"/>
          </a:xfrm>
        </p:spPr>
        <p:txBody>
          <a:bodyPr/>
          <a:lstStyle/>
          <a:p>
            <a:r>
              <a:rPr lang="en-US" sz="2800" dirty="0"/>
              <a:t>Slang Contracts </a:t>
            </a:r>
            <a:br>
              <a:rPr lang="en-US" sz="2000" dirty="0"/>
            </a:br>
            <a:r>
              <a:rPr lang="en-US" sz="2000" dirty="0"/>
              <a:t>and Automated Verification via Symbolic Execution (</a:t>
            </a:r>
            <a:r>
              <a:rPr lang="en-US" sz="2000" dirty="0" err="1"/>
              <a:t>Logika</a:t>
            </a:r>
            <a:r>
              <a:rPr lang="en-US" sz="2000" dirty="0"/>
              <a:t>)</a:t>
            </a:r>
          </a:p>
        </p:txBody>
      </p:sp>
      <p:sp>
        <p:nvSpPr>
          <p:cNvPr id="4" name="Slide Number Placeholder 3">
            <a:extLst>
              <a:ext uri="{FF2B5EF4-FFF2-40B4-BE49-F238E27FC236}">
                <a16:creationId xmlns:a16="http://schemas.microsoft.com/office/drawing/2014/main" id="{F2024CBA-5BAB-784B-8774-055E7C773450}"/>
              </a:ext>
            </a:extLst>
          </p:cNvPr>
          <p:cNvSpPr>
            <a:spLocks noGrp="1"/>
          </p:cNvSpPr>
          <p:nvPr>
            <p:ph type="sldNum" sz="quarter" idx="11"/>
          </p:nvPr>
        </p:nvSpPr>
        <p:spPr/>
        <p:txBody>
          <a:bodyPr/>
          <a:lstStyle/>
          <a:p>
            <a:pPr>
              <a:defRPr/>
            </a:pPr>
            <a:fld id="{6E0AA622-F4CE-604D-A669-CD3D12FC535C}" type="slidenum">
              <a:rPr lang="en-US" smtClean="0"/>
              <a:pPr>
                <a:defRPr/>
              </a:pPr>
              <a:t>10</a:t>
            </a:fld>
            <a:endParaRPr lang="en-US"/>
          </a:p>
        </p:txBody>
      </p:sp>
      <p:pic>
        <p:nvPicPr>
          <p:cNvPr id="7" name="Picture 6">
            <a:extLst>
              <a:ext uri="{FF2B5EF4-FFF2-40B4-BE49-F238E27FC236}">
                <a16:creationId xmlns:a16="http://schemas.microsoft.com/office/drawing/2014/main" id="{3364D406-8517-6449-B0F6-999FA1DCE9A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57200" y="1295400"/>
            <a:ext cx="7848600" cy="5081124"/>
          </a:xfrm>
          <a:prstGeom prst="rect">
            <a:avLst/>
          </a:prstGeom>
        </p:spPr>
      </p:pic>
      <p:sp>
        <p:nvSpPr>
          <p:cNvPr id="8" name="TextBox 7">
            <a:extLst>
              <a:ext uri="{FF2B5EF4-FFF2-40B4-BE49-F238E27FC236}">
                <a16:creationId xmlns:a16="http://schemas.microsoft.com/office/drawing/2014/main" id="{B040FC61-A79A-0B43-9796-20CD23B76CB4}"/>
              </a:ext>
            </a:extLst>
          </p:cNvPr>
          <p:cNvSpPr txBox="1"/>
          <p:nvPr/>
        </p:nvSpPr>
        <p:spPr>
          <a:xfrm>
            <a:off x="3352799" y="6172200"/>
            <a:ext cx="5410201" cy="646331"/>
          </a:xfrm>
          <a:prstGeom prst="rect">
            <a:avLst/>
          </a:prstGeom>
          <a:noFill/>
        </p:spPr>
        <p:txBody>
          <a:bodyPr wrap="square" rtlCol="0">
            <a:spAutoFit/>
          </a:bodyPr>
          <a:lstStyle/>
          <a:p>
            <a:r>
              <a:rPr lang="en-US" sz="1200" dirty="0"/>
              <a:t>Slang applications can be integrated with Scala and Java and executed on JVM or </a:t>
            </a:r>
            <a:r>
              <a:rPr lang="en-US" sz="1200" dirty="0" err="1"/>
              <a:t>transpiled</a:t>
            </a:r>
            <a:r>
              <a:rPr lang="en-US" sz="1200" dirty="0"/>
              <a:t> to JS or C.  The generated C has bounded memory usage and no garbage collection &amp;  compatible with verified </a:t>
            </a:r>
            <a:r>
              <a:rPr lang="en-US" sz="1200" dirty="0" err="1"/>
              <a:t>CompCert</a:t>
            </a:r>
            <a:r>
              <a:rPr lang="en-US" sz="1200" dirty="0"/>
              <a:t> compiler.</a:t>
            </a:r>
          </a:p>
        </p:txBody>
      </p:sp>
      <p:grpSp>
        <p:nvGrpSpPr>
          <p:cNvPr id="15" name="Group 14">
            <a:extLst>
              <a:ext uri="{FF2B5EF4-FFF2-40B4-BE49-F238E27FC236}">
                <a16:creationId xmlns:a16="http://schemas.microsoft.com/office/drawing/2014/main" id="{6D5E27D4-7A1C-8C47-9272-216677104A3B}"/>
              </a:ext>
            </a:extLst>
          </p:cNvPr>
          <p:cNvGrpSpPr/>
          <p:nvPr/>
        </p:nvGrpSpPr>
        <p:grpSpPr>
          <a:xfrm>
            <a:off x="1143000" y="1981200"/>
            <a:ext cx="4038600" cy="1752600"/>
            <a:chOff x="1143000" y="1981200"/>
            <a:chExt cx="4038600" cy="1752600"/>
          </a:xfrm>
        </p:grpSpPr>
        <p:sp>
          <p:nvSpPr>
            <p:cNvPr id="9" name="Rectangle 8">
              <a:extLst>
                <a:ext uri="{FF2B5EF4-FFF2-40B4-BE49-F238E27FC236}">
                  <a16:creationId xmlns:a16="http://schemas.microsoft.com/office/drawing/2014/main" id="{675D47AE-C995-9C40-A601-66EEBF409045}"/>
                </a:ext>
              </a:extLst>
            </p:cNvPr>
            <p:cNvSpPr/>
            <p:nvPr/>
          </p:nvSpPr>
          <p:spPr bwMode="auto">
            <a:xfrm>
              <a:off x="1143000" y="2133600"/>
              <a:ext cx="4038600" cy="1600200"/>
            </a:xfrm>
            <a:prstGeom prst="rect">
              <a:avLst/>
            </a:prstGeom>
            <a:noFill/>
            <a:ln w="38100" cap="flat" cmpd="sng" algn="ctr">
              <a:solidFill>
                <a:srgbClr val="FF0000"/>
              </a:solidFill>
              <a:prstDash val="sysDash"/>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sp>
          <p:nvSpPr>
            <p:cNvPr id="10" name="Text Box 12">
              <a:extLst>
                <a:ext uri="{FF2B5EF4-FFF2-40B4-BE49-F238E27FC236}">
                  <a16:creationId xmlns:a16="http://schemas.microsoft.com/office/drawing/2014/main" id="{54691E7C-5839-1A4A-9F0D-6AB30D076FF9}"/>
                </a:ext>
              </a:extLst>
            </p:cNvPr>
            <p:cNvSpPr txBox="1">
              <a:spLocks noChangeArrowheads="1"/>
            </p:cNvSpPr>
            <p:nvPr/>
          </p:nvSpPr>
          <p:spPr bwMode="auto">
            <a:xfrm>
              <a:off x="3810000" y="1981200"/>
              <a:ext cx="1219200" cy="276999"/>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wrap="square" anchor="ctr">
              <a:prstTxWarp prst="textNoShape">
                <a:avLst/>
              </a:prstTxWarp>
              <a:spAutoFit/>
            </a:bodyPr>
            <a:lstStyle/>
            <a:p>
              <a:pPr algn="l"/>
              <a:r>
                <a:rPr lang="en-US" sz="1200" i="1" dirty="0"/>
                <a:t>Slang Contract</a:t>
              </a:r>
            </a:p>
          </p:txBody>
        </p:sp>
      </p:grpSp>
      <p:sp>
        <p:nvSpPr>
          <p:cNvPr id="11" name="Text Box 12">
            <a:extLst>
              <a:ext uri="{FF2B5EF4-FFF2-40B4-BE49-F238E27FC236}">
                <a16:creationId xmlns:a16="http://schemas.microsoft.com/office/drawing/2014/main" id="{5C66561B-CC38-B340-84F0-351FA4A68EE6}"/>
              </a:ext>
            </a:extLst>
          </p:cNvPr>
          <p:cNvSpPr txBox="1">
            <a:spLocks noChangeArrowheads="1"/>
          </p:cNvSpPr>
          <p:nvPr/>
        </p:nvSpPr>
        <p:spPr bwMode="auto">
          <a:xfrm>
            <a:off x="3276600" y="5105400"/>
            <a:ext cx="1371600" cy="276999"/>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wrap="square" anchor="ctr">
            <a:prstTxWarp prst="textNoShape">
              <a:avLst/>
            </a:prstTxWarp>
            <a:spAutoFit/>
          </a:bodyPr>
          <a:lstStyle/>
          <a:p>
            <a:pPr algn="l"/>
            <a:r>
              <a:rPr lang="en-US" sz="1200" i="1" dirty="0"/>
              <a:t>Application Code</a:t>
            </a:r>
          </a:p>
        </p:txBody>
      </p:sp>
      <p:grpSp>
        <p:nvGrpSpPr>
          <p:cNvPr id="17" name="Group 16">
            <a:extLst>
              <a:ext uri="{FF2B5EF4-FFF2-40B4-BE49-F238E27FC236}">
                <a16:creationId xmlns:a16="http://schemas.microsoft.com/office/drawing/2014/main" id="{18B75360-BBE2-4A44-AAA1-2728EF6BE380}"/>
              </a:ext>
            </a:extLst>
          </p:cNvPr>
          <p:cNvGrpSpPr/>
          <p:nvPr/>
        </p:nvGrpSpPr>
        <p:grpSpPr>
          <a:xfrm>
            <a:off x="152400" y="2133600"/>
            <a:ext cx="8382000" cy="4119265"/>
            <a:chOff x="152400" y="2133600"/>
            <a:chExt cx="8382000" cy="4119265"/>
          </a:xfrm>
        </p:grpSpPr>
        <p:sp>
          <p:nvSpPr>
            <p:cNvPr id="12" name="Text Box 12">
              <a:extLst>
                <a:ext uri="{FF2B5EF4-FFF2-40B4-BE49-F238E27FC236}">
                  <a16:creationId xmlns:a16="http://schemas.microsoft.com/office/drawing/2014/main" id="{F1065172-B844-F445-995E-B39C9FD38AC8}"/>
                </a:ext>
              </a:extLst>
            </p:cNvPr>
            <p:cNvSpPr txBox="1">
              <a:spLocks noChangeArrowheads="1"/>
            </p:cNvSpPr>
            <p:nvPr/>
          </p:nvSpPr>
          <p:spPr bwMode="auto">
            <a:xfrm>
              <a:off x="6096000" y="2133600"/>
              <a:ext cx="2438400" cy="461665"/>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wrap="square" anchor="ctr">
              <a:prstTxWarp prst="textNoShape">
                <a:avLst/>
              </a:prstTxWarp>
              <a:spAutoFit/>
            </a:bodyPr>
            <a:lstStyle/>
            <a:p>
              <a:pPr algn="l"/>
              <a:r>
                <a:rPr lang="en-US" sz="1200" i="1" dirty="0"/>
                <a:t>Drill down display for verification conditions and SMT interaction</a:t>
              </a:r>
            </a:p>
          </p:txBody>
        </p:sp>
        <p:grpSp>
          <p:nvGrpSpPr>
            <p:cNvPr id="16" name="Group 15">
              <a:extLst>
                <a:ext uri="{FF2B5EF4-FFF2-40B4-BE49-F238E27FC236}">
                  <a16:creationId xmlns:a16="http://schemas.microsoft.com/office/drawing/2014/main" id="{CB778726-F507-F341-9B82-08CBD37AA207}"/>
                </a:ext>
              </a:extLst>
            </p:cNvPr>
            <p:cNvGrpSpPr/>
            <p:nvPr/>
          </p:nvGrpSpPr>
          <p:grpSpPr>
            <a:xfrm>
              <a:off x="152400" y="5410200"/>
              <a:ext cx="1371600" cy="842665"/>
              <a:chOff x="152400" y="5410200"/>
              <a:chExt cx="1371600" cy="842665"/>
            </a:xfrm>
          </p:grpSpPr>
          <p:sp>
            <p:nvSpPr>
              <p:cNvPr id="13" name="Oval 12">
                <a:extLst>
                  <a:ext uri="{FF2B5EF4-FFF2-40B4-BE49-F238E27FC236}">
                    <a16:creationId xmlns:a16="http://schemas.microsoft.com/office/drawing/2014/main" id="{7DC8D468-8A40-A249-8463-1191DC935A1F}"/>
                  </a:ext>
                </a:extLst>
              </p:cNvPr>
              <p:cNvSpPr/>
              <p:nvPr/>
            </p:nvSpPr>
            <p:spPr bwMode="auto">
              <a:xfrm>
                <a:off x="838200" y="5410200"/>
                <a:ext cx="381000" cy="381000"/>
              </a:xfrm>
              <a:prstGeom prst="ellipse">
                <a:avLst/>
              </a:prstGeom>
              <a:noFill/>
              <a:ln w="19050" cap="flat" cmpd="sng" algn="ctr">
                <a:solidFill>
                  <a:srgbClr val="FF0000"/>
                </a:solidFill>
                <a:prstDash val="sysDash"/>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sp>
            <p:nvSpPr>
              <p:cNvPr id="14" name="Text Box 12">
                <a:extLst>
                  <a:ext uri="{FF2B5EF4-FFF2-40B4-BE49-F238E27FC236}">
                    <a16:creationId xmlns:a16="http://schemas.microsoft.com/office/drawing/2014/main" id="{5403CD0B-9E68-3D4E-A0D7-ABA17A6ACAB4}"/>
                  </a:ext>
                </a:extLst>
              </p:cNvPr>
              <p:cNvSpPr txBox="1">
                <a:spLocks noChangeArrowheads="1"/>
              </p:cNvSpPr>
              <p:nvPr/>
            </p:nvSpPr>
            <p:spPr bwMode="auto">
              <a:xfrm>
                <a:off x="152400" y="5791200"/>
                <a:ext cx="1371600" cy="461665"/>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wrap="square" anchor="ctr">
                <a:prstTxWarp prst="textNoShape">
                  <a:avLst/>
                </a:prstTxWarp>
                <a:spAutoFit/>
              </a:bodyPr>
              <a:lstStyle/>
              <a:p>
                <a:pPr algn="l"/>
                <a:r>
                  <a:rPr lang="en-US" sz="1200" i="1" dirty="0"/>
                  <a:t>Verification Drill-down Controls</a:t>
                </a:r>
              </a:p>
            </p:txBody>
          </p:sp>
        </p:grpSp>
      </p:grpSp>
      <p:sp>
        <p:nvSpPr>
          <p:cNvPr id="5" name="TextBox 4">
            <a:extLst>
              <a:ext uri="{FF2B5EF4-FFF2-40B4-BE49-F238E27FC236}">
                <a16:creationId xmlns:a16="http://schemas.microsoft.com/office/drawing/2014/main" id="{5F6EC6EC-9FA0-AE99-0DFC-FA6FFC272E67}"/>
              </a:ext>
            </a:extLst>
          </p:cNvPr>
          <p:cNvSpPr txBox="1"/>
          <p:nvPr/>
        </p:nvSpPr>
        <p:spPr>
          <a:xfrm>
            <a:off x="6934199" y="-7411"/>
            <a:ext cx="2209801" cy="646331"/>
          </a:xfrm>
          <a:prstGeom prst="rect">
            <a:avLst/>
          </a:prstGeom>
          <a:noFill/>
        </p:spPr>
        <p:txBody>
          <a:bodyPr wrap="square" rtlCol="0">
            <a:spAutoFit/>
          </a:bodyPr>
          <a:lstStyle/>
          <a:p>
            <a:r>
              <a:rPr lang="en-US" sz="1800" dirty="0"/>
              <a:t>DARPA SBIR w/ </a:t>
            </a:r>
          </a:p>
          <a:p>
            <a:r>
              <a:rPr lang="en-US" sz="1800" dirty="0"/>
              <a:t>Galois</a:t>
            </a:r>
          </a:p>
        </p:txBody>
      </p:sp>
      <p:sp>
        <p:nvSpPr>
          <p:cNvPr id="6" name="Text Box 12">
            <a:extLst>
              <a:ext uri="{FF2B5EF4-FFF2-40B4-BE49-F238E27FC236}">
                <a16:creationId xmlns:a16="http://schemas.microsoft.com/office/drawing/2014/main" id="{DDB8212F-2748-79B9-9D0E-4EFEA9A1D8C5}"/>
              </a:ext>
            </a:extLst>
          </p:cNvPr>
          <p:cNvSpPr txBox="1">
            <a:spLocks noChangeArrowheads="1"/>
          </p:cNvSpPr>
          <p:nvPr/>
        </p:nvSpPr>
        <p:spPr bwMode="auto">
          <a:xfrm>
            <a:off x="533399" y="1361300"/>
            <a:ext cx="5410201" cy="276999"/>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wrap="square" anchor="ctr">
            <a:prstTxWarp prst="textNoShape">
              <a:avLst/>
            </a:prstTxWarp>
            <a:spAutoFit/>
          </a:bodyPr>
          <a:lstStyle/>
          <a:p>
            <a:pPr algn="l"/>
            <a:r>
              <a:rPr lang="en-US" sz="1200" i="1" dirty="0"/>
              <a:t>Slang – high-integrity subset of Scala  + </a:t>
            </a:r>
            <a:r>
              <a:rPr lang="en-US" sz="1200" i="1" dirty="0" err="1"/>
              <a:t>Logika</a:t>
            </a:r>
            <a:r>
              <a:rPr lang="en-US" sz="1200" i="1" dirty="0"/>
              <a:t> verification in IntelliJ IDE</a:t>
            </a:r>
          </a:p>
        </p:txBody>
      </p:sp>
    </p:spTree>
    <p:extLst>
      <p:ext uri="{BB962C8B-B14F-4D97-AF65-F5344CB8AC3E}">
        <p14:creationId xmlns:p14="http://schemas.microsoft.com/office/powerpoint/2010/main" val="2622877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3114D-14FE-1968-1CC9-8137A6A758C8}"/>
              </a:ext>
            </a:extLst>
          </p:cNvPr>
          <p:cNvSpPr>
            <a:spLocks noGrp="1"/>
          </p:cNvSpPr>
          <p:nvPr>
            <p:ph type="title"/>
          </p:nvPr>
        </p:nvSpPr>
        <p:spPr/>
        <p:txBody>
          <a:bodyPr/>
          <a:lstStyle/>
          <a:p>
            <a:r>
              <a:rPr lang="en-US" dirty="0" err="1"/>
              <a:t>Logika</a:t>
            </a:r>
            <a:r>
              <a:rPr lang="en-US" dirty="0"/>
              <a:t> – Distinctive Features</a:t>
            </a:r>
          </a:p>
        </p:txBody>
      </p:sp>
      <p:sp>
        <p:nvSpPr>
          <p:cNvPr id="4" name="Content Placeholder 3">
            <a:extLst>
              <a:ext uri="{FF2B5EF4-FFF2-40B4-BE49-F238E27FC236}">
                <a16:creationId xmlns:a16="http://schemas.microsoft.com/office/drawing/2014/main" id="{FECA8718-F66E-537E-CB34-85A88B6C6F0B}"/>
              </a:ext>
            </a:extLst>
          </p:cNvPr>
          <p:cNvSpPr>
            <a:spLocks noGrp="1"/>
          </p:cNvSpPr>
          <p:nvPr>
            <p:ph idx="1"/>
          </p:nvPr>
        </p:nvSpPr>
        <p:spPr>
          <a:xfrm>
            <a:off x="609600" y="1524000"/>
            <a:ext cx="8229600" cy="5181600"/>
          </a:xfrm>
        </p:spPr>
        <p:txBody>
          <a:bodyPr/>
          <a:lstStyle/>
          <a:p>
            <a:r>
              <a:rPr lang="en-US" sz="2000" dirty="0"/>
              <a:t>Significant engineering effort devoted to…</a:t>
            </a:r>
          </a:p>
          <a:p>
            <a:pPr lvl="1"/>
            <a:r>
              <a:rPr lang="en-US" sz="1800" dirty="0"/>
              <a:t>Presenting verification information (specs, results) directly in terms of programming language features</a:t>
            </a:r>
          </a:p>
          <a:p>
            <a:pPr lvl="1"/>
            <a:r>
              <a:rPr lang="en-US" sz="1800" dirty="0"/>
              <a:t>Integration into developer workflows</a:t>
            </a:r>
          </a:p>
          <a:p>
            <a:r>
              <a:rPr lang="en-US" sz="2000" dirty="0"/>
              <a:t>Optimizations for usability and scaling</a:t>
            </a:r>
          </a:p>
          <a:p>
            <a:pPr lvl="1"/>
            <a:r>
              <a:rPr lang="en-US" sz="1800" dirty="0"/>
              <a:t>“Always on”, Incremental checking</a:t>
            </a:r>
          </a:p>
          <a:p>
            <a:pPr lvl="1"/>
            <a:r>
              <a:rPr lang="en-US" sz="1800" dirty="0"/>
              <a:t>Parallelization, server-based architecture</a:t>
            </a:r>
          </a:p>
          <a:p>
            <a:r>
              <a:rPr lang="en-US" sz="2000" dirty="0"/>
              <a:t>Integrated proof language</a:t>
            </a:r>
          </a:p>
          <a:p>
            <a:pPr lvl="1"/>
            <a:r>
              <a:rPr lang="en-US" sz="1800" dirty="0"/>
              <a:t>Blending SMT and Interactive Theorem Proving</a:t>
            </a:r>
          </a:p>
          <a:p>
            <a:r>
              <a:rPr lang="en-US" sz="2000" dirty="0"/>
              <a:t>Integrated into a broader vision for model-based development of critical systems using industry standard modeling languages (AADL, SysMLv2)</a:t>
            </a:r>
          </a:p>
          <a:p>
            <a:r>
              <a:rPr lang="en-US" sz="2000" dirty="0"/>
              <a:t>Pedagogical Features</a:t>
            </a:r>
          </a:p>
          <a:p>
            <a:pPr lvl="1"/>
            <a:r>
              <a:rPr lang="en-US" sz="1800" dirty="0"/>
              <a:t>A number of “extras” to support teaching of formal methods and program reasoning</a:t>
            </a:r>
          </a:p>
          <a:p>
            <a:endParaRPr lang="en-US" sz="2000" dirty="0"/>
          </a:p>
          <a:p>
            <a:pPr lvl="1"/>
            <a:endParaRPr lang="en-US" sz="1800" dirty="0"/>
          </a:p>
          <a:p>
            <a:pPr lvl="1"/>
            <a:endParaRPr lang="en-US" sz="1800" dirty="0"/>
          </a:p>
        </p:txBody>
      </p:sp>
      <p:sp>
        <p:nvSpPr>
          <p:cNvPr id="3" name="Slide Number Placeholder 2">
            <a:extLst>
              <a:ext uri="{FF2B5EF4-FFF2-40B4-BE49-F238E27FC236}">
                <a16:creationId xmlns:a16="http://schemas.microsoft.com/office/drawing/2014/main" id="{D2D2C014-BC25-5D8D-4E05-59CABBE4CC5C}"/>
              </a:ext>
            </a:extLst>
          </p:cNvPr>
          <p:cNvSpPr>
            <a:spLocks noGrp="1"/>
          </p:cNvSpPr>
          <p:nvPr>
            <p:ph type="sldNum" sz="quarter" idx="11"/>
          </p:nvPr>
        </p:nvSpPr>
        <p:spPr/>
        <p:txBody>
          <a:bodyPr/>
          <a:lstStyle/>
          <a:p>
            <a:pPr>
              <a:defRPr/>
            </a:pPr>
            <a:fld id="{6E0AA622-F4CE-604D-A669-CD3D12FC535C}" type="slidenum">
              <a:rPr lang="en-US" smtClean="0"/>
              <a:pPr>
                <a:defRPr/>
              </a:pPr>
              <a:t>11</a:t>
            </a:fld>
            <a:endParaRPr lang="en-US"/>
          </a:p>
        </p:txBody>
      </p:sp>
    </p:spTree>
    <p:extLst>
      <p:ext uri="{BB962C8B-B14F-4D97-AF65-F5344CB8AC3E}">
        <p14:creationId xmlns:p14="http://schemas.microsoft.com/office/powerpoint/2010/main" val="4189822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
                                            <p:txEl>
                                              <p:pRg st="9" end="9"/>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803B554-841A-AA6B-8B9B-81F4342F4EE6}"/>
              </a:ext>
            </a:extLst>
          </p:cNvPr>
          <p:cNvSpPr>
            <a:spLocks noGrp="1"/>
          </p:cNvSpPr>
          <p:nvPr>
            <p:ph type="title"/>
          </p:nvPr>
        </p:nvSpPr>
        <p:spPr/>
        <p:txBody>
          <a:bodyPr/>
          <a:lstStyle/>
          <a:p>
            <a:r>
              <a:rPr lang="en-US" dirty="0" err="1"/>
              <a:t>Logika</a:t>
            </a:r>
            <a:r>
              <a:rPr lang="en-US" dirty="0"/>
              <a:t> Verification</a:t>
            </a:r>
            <a:br>
              <a:rPr lang="en-US" dirty="0"/>
            </a:br>
            <a:r>
              <a:rPr lang="en-US" sz="2800" dirty="0"/>
              <a:t>Featureful, Integrated Capabilities</a:t>
            </a:r>
            <a:endParaRPr lang="en-US" dirty="0"/>
          </a:p>
        </p:txBody>
      </p:sp>
      <p:sp>
        <p:nvSpPr>
          <p:cNvPr id="6" name="Slide Number Placeholder 5">
            <a:extLst>
              <a:ext uri="{FF2B5EF4-FFF2-40B4-BE49-F238E27FC236}">
                <a16:creationId xmlns:a16="http://schemas.microsoft.com/office/drawing/2014/main" id="{0B418299-BCFF-A9AA-E8EB-EFADABD44817}"/>
              </a:ext>
            </a:extLst>
          </p:cNvPr>
          <p:cNvSpPr>
            <a:spLocks noGrp="1"/>
          </p:cNvSpPr>
          <p:nvPr>
            <p:ph type="sldNum" sz="quarter" idx="11"/>
          </p:nvPr>
        </p:nvSpPr>
        <p:spPr/>
        <p:txBody>
          <a:bodyPr/>
          <a:lstStyle/>
          <a:p>
            <a:pPr>
              <a:defRPr/>
            </a:pPr>
            <a:fld id="{1EE9051A-5116-C044-BC66-ED283B4D5A77}" type="slidenum">
              <a:rPr lang="en-US" smtClean="0"/>
              <a:pPr>
                <a:defRPr/>
              </a:pPr>
              <a:t>12</a:t>
            </a:fld>
            <a:endParaRPr lang="en-US"/>
          </a:p>
        </p:txBody>
      </p:sp>
      <p:pic>
        <p:nvPicPr>
          <p:cNvPr id="8" name="Picture 7">
            <a:extLst>
              <a:ext uri="{FF2B5EF4-FFF2-40B4-BE49-F238E27FC236}">
                <a16:creationId xmlns:a16="http://schemas.microsoft.com/office/drawing/2014/main" id="{CF923FAB-F65D-27AB-1199-87A5A3F77B25}"/>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295400" y="2126581"/>
            <a:ext cx="5715000" cy="4205000"/>
          </a:xfrm>
          <a:prstGeom prst="rect">
            <a:avLst/>
          </a:prstGeom>
        </p:spPr>
      </p:pic>
      <p:sp>
        <p:nvSpPr>
          <p:cNvPr id="9" name="TextBox 8">
            <a:extLst>
              <a:ext uri="{FF2B5EF4-FFF2-40B4-BE49-F238E27FC236}">
                <a16:creationId xmlns:a16="http://schemas.microsoft.com/office/drawing/2014/main" id="{AEC149C7-7BD9-DA2A-7B6D-8573A8A33AD3}"/>
              </a:ext>
            </a:extLst>
          </p:cNvPr>
          <p:cNvSpPr txBox="1"/>
          <p:nvPr/>
        </p:nvSpPr>
        <p:spPr>
          <a:xfrm>
            <a:off x="571500" y="1283465"/>
            <a:ext cx="8382000" cy="584775"/>
          </a:xfrm>
          <a:prstGeom prst="rect">
            <a:avLst/>
          </a:prstGeom>
          <a:solidFill>
            <a:schemeClr val="accent2"/>
          </a:solidFill>
        </p:spPr>
        <p:txBody>
          <a:bodyPr wrap="square" rtlCol="0">
            <a:spAutoFit/>
          </a:bodyPr>
          <a:lstStyle/>
          <a:p>
            <a:r>
              <a:rPr lang="en-US" sz="1600" dirty="0" err="1"/>
              <a:t>Logika</a:t>
            </a:r>
            <a:r>
              <a:rPr lang="en-US" sz="1600" dirty="0"/>
              <a:t> has a </a:t>
            </a:r>
            <a:r>
              <a:rPr lang="en-US" sz="1600" b="1" dirty="0"/>
              <a:t>server-based architecture </a:t>
            </a:r>
            <a:r>
              <a:rPr lang="en-US" sz="1600" dirty="0"/>
              <a:t>with a suite of SMT solvers (Z3, </a:t>
            </a:r>
            <a:r>
              <a:rPr lang="en-US" sz="1600" dirty="0" err="1"/>
              <a:t>CVCx</a:t>
            </a:r>
            <a:r>
              <a:rPr lang="en-US" sz="1600" dirty="0"/>
              <a:t>, Alt-Ergo), uses massive parallelization, with “always on” smart incremental checking</a:t>
            </a:r>
            <a:endParaRPr lang="en-US" sz="1200" b="1" dirty="0"/>
          </a:p>
        </p:txBody>
      </p:sp>
      <p:grpSp>
        <p:nvGrpSpPr>
          <p:cNvPr id="10" name="Group 9">
            <a:extLst>
              <a:ext uri="{FF2B5EF4-FFF2-40B4-BE49-F238E27FC236}">
                <a16:creationId xmlns:a16="http://schemas.microsoft.com/office/drawing/2014/main" id="{BD31F15E-E5BF-F051-5CDF-8A20BF4463CE}"/>
              </a:ext>
            </a:extLst>
          </p:cNvPr>
          <p:cNvGrpSpPr/>
          <p:nvPr/>
        </p:nvGrpSpPr>
        <p:grpSpPr>
          <a:xfrm>
            <a:off x="838200" y="2035099"/>
            <a:ext cx="4572000" cy="4296482"/>
            <a:chOff x="854529" y="1849335"/>
            <a:chExt cx="4327071" cy="1884465"/>
          </a:xfrm>
        </p:grpSpPr>
        <p:sp>
          <p:nvSpPr>
            <p:cNvPr id="11" name="Rectangle 10">
              <a:extLst>
                <a:ext uri="{FF2B5EF4-FFF2-40B4-BE49-F238E27FC236}">
                  <a16:creationId xmlns:a16="http://schemas.microsoft.com/office/drawing/2014/main" id="{3DB2C639-1F5D-23B1-964D-AA28ABFA2CA5}"/>
                </a:ext>
              </a:extLst>
            </p:cNvPr>
            <p:cNvSpPr/>
            <p:nvPr/>
          </p:nvSpPr>
          <p:spPr bwMode="auto">
            <a:xfrm>
              <a:off x="1287236" y="1889460"/>
              <a:ext cx="3894364" cy="1844340"/>
            </a:xfrm>
            <a:prstGeom prst="rect">
              <a:avLst/>
            </a:prstGeom>
            <a:noFill/>
            <a:ln w="38100" cap="flat" cmpd="sng" algn="ctr">
              <a:solidFill>
                <a:srgbClr val="FF0000"/>
              </a:solidFill>
              <a:prstDash val="sysDash"/>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sp>
          <p:nvSpPr>
            <p:cNvPr id="12" name="Text Box 12">
              <a:extLst>
                <a:ext uri="{FF2B5EF4-FFF2-40B4-BE49-F238E27FC236}">
                  <a16:creationId xmlns:a16="http://schemas.microsoft.com/office/drawing/2014/main" id="{5D6B7E7E-FC30-0F5E-6DFC-DAAEFD822B2E}"/>
                </a:ext>
              </a:extLst>
            </p:cNvPr>
            <p:cNvSpPr txBox="1">
              <a:spLocks noChangeArrowheads="1"/>
            </p:cNvSpPr>
            <p:nvPr/>
          </p:nvSpPr>
          <p:spPr bwMode="auto">
            <a:xfrm>
              <a:off x="854529" y="1849335"/>
              <a:ext cx="2020661" cy="202489"/>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wrap="square" anchor="ctr">
              <a:prstTxWarp prst="textNoShape">
                <a:avLst/>
              </a:prstTxWarp>
              <a:spAutoFit/>
            </a:bodyPr>
            <a:lstStyle/>
            <a:p>
              <a:pPr algn="l"/>
              <a:r>
                <a:rPr lang="en-US" sz="1200" i="1" dirty="0" err="1"/>
                <a:t>Logika</a:t>
              </a:r>
              <a:r>
                <a:rPr lang="en-US" sz="1200" i="1" dirty="0"/>
                <a:t> verification of Slang code in IntelliJ IDE on </a:t>
              </a:r>
              <a:r>
                <a:rPr lang="en-US" sz="1200" b="1" i="1" dirty="0"/>
                <a:t>iPad</a:t>
              </a:r>
            </a:p>
          </p:txBody>
        </p:sp>
      </p:grpSp>
      <p:grpSp>
        <p:nvGrpSpPr>
          <p:cNvPr id="16" name="Group 15">
            <a:extLst>
              <a:ext uri="{FF2B5EF4-FFF2-40B4-BE49-F238E27FC236}">
                <a16:creationId xmlns:a16="http://schemas.microsoft.com/office/drawing/2014/main" id="{89985ABD-DEEA-DFCE-A2DA-AF8EEC77E07E}"/>
              </a:ext>
            </a:extLst>
          </p:cNvPr>
          <p:cNvGrpSpPr/>
          <p:nvPr/>
        </p:nvGrpSpPr>
        <p:grpSpPr>
          <a:xfrm>
            <a:off x="5479972" y="2051231"/>
            <a:ext cx="2330528" cy="4280350"/>
            <a:chOff x="5479972" y="2051231"/>
            <a:chExt cx="2330528" cy="4280350"/>
          </a:xfrm>
        </p:grpSpPr>
        <p:sp>
          <p:nvSpPr>
            <p:cNvPr id="13" name="Rectangle 12">
              <a:extLst>
                <a:ext uri="{FF2B5EF4-FFF2-40B4-BE49-F238E27FC236}">
                  <a16:creationId xmlns:a16="http://schemas.microsoft.com/office/drawing/2014/main" id="{70C0D171-7748-977E-B7BD-F3F522288A29}"/>
                </a:ext>
              </a:extLst>
            </p:cNvPr>
            <p:cNvSpPr/>
            <p:nvPr/>
          </p:nvSpPr>
          <p:spPr bwMode="auto">
            <a:xfrm>
              <a:off x="5479972" y="2169568"/>
              <a:ext cx="1530427" cy="4162013"/>
            </a:xfrm>
            <a:prstGeom prst="rect">
              <a:avLst/>
            </a:prstGeom>
            <a:noFill/>
            <a:ln w="38100" cap="flat" cmpd="sng" algn="ctr">
              <a:solidFill>
                <a:srgbClr val="FF0000"/>
              </a:solidFill>
              <a:prstDash val="sysDash"/>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sp>
          <p:nvSpPr>
            <p:cNvPr id="14" name="Text Box 12">
              <a:extLst>
                <a:ext uri="{FF2B5EF4-FFF2-40B4-BE49-F238E27FC236}">
                  <a16:creationId xmlns:a16="http://schemas.microsoft.com/office/drawing/2014/main" id="{A0681098-771C-A6B1-D33C-4F5175D34ED8}"/>
                </a:ext>
              </a:extLst>
            </p:cNvPr>
            <p:cNvSpPr txBox="1">
              <a:spLocks noChangeArrowheads="1"/>
            </p:cNvSpPr>
            <p:nvPr/>
          </p:nvSpPr>
          <p:spPr bwMode="auto">
            <a:xfrm>
              <a:off x="5675462" y="2051231"/>
              <a:ext cx="2135038" cy="461665"/>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wrap="square" anchor="ctr">
              <a:prstTxWarp prst="textNoShape">
                <a:avLst/>
              </a:prstTxWarp>
              <a:spAutoFit/>
            </a:bodyPr>
            <a:lstStyle/>
            <a:p>
              <a:pPr algn="l"/>
              <a:r>
                <a:rPr lang="en-US" sz="1200" i="1" dirty="0"/>
                <a:t>...connected to 80-core server to run verification</a:t>
              </a:r>
              <a:endParaRPr lang="en-US" sz="1200" b="1" i="1" dirty="0"/>
            </a:p>
          </p:txBody>
        </p:sp>
      </p:grpSp>
      <p:sp>
        <p:nvSpPr>
          <p:cNvPr id="15" name="TextBox 14">
            <a:extLst>
              <a:ext uri="{FF2B5EF4-FFF2-40B4-BE49-F238E27FC236}">
                <a16:creationId xmlns:a16="http://schemas.microsoft.com/office/drawing/2014/main" id="{94011B0B-EC43-87B9-A5A6-247D0E5F8363}"/>
              </a:ext>
            </a:extLst>
          </p:cNvPr>
          <p:cNvSpPr txBox="1"/>
          <p:nvPr/>
        </p:nvSpPr>
        <p:spPr>
          <a:xfrm>
            <a:off x="3581400" y="6443246"/>
            <a:ext cx="5384807" cy="338554"/>
          </a:xfrm>
          <a:prstGeom prst="rect">
            <a:avLst/>
          </a:prstGeom>
          <a:noFill/>
        </p:spPr>
        <p:txBody>
          <a:bodyPr wrap="none" rtlCol="0">
            <a:spAutoFit/>
          </a:bodyPr>
          <a:lstStyle/>
          <a:p>
            <a:r>
              <a:rPr lang="en-US" sz="800" dirty="0"/>
              <a:t>See </a:t>
            </a:r>
            <a:r>
              <a:rPr lang="en-US" sz="800" b="0" i="0" dirty="0">
                <a:effectLst/>
                <a:latin typeface="Menlo-Regular" panose="020B0609030804020204" pitchFamily="49" charset="0"/>
                <a:hlinkClick r:id="rId3"/>
              </a:rPr>
              <a:t>https://drive.google.com/uc?export=download&amp;id=1vkBNWM8pocSz8jUG-E16zdVleELZr2Sk</a:t>
            </a:r>
            <a:endParaRPr lang="en-US" sz="800" b="0" i="0" dirty="0">
              <a:effectLst/>
              <a:latin typeface="Menlo-Regular" panose="020B0609030804020204" pitchFamily="49" charset="0"/>
            </a:endParaRPr>
          </a:p>
          <a:p>
            <a:r>
              <a:rPr lang="en-US" sz="800" dirty="0">
                <a:latin typeface="+mn-lt"/>
              </a:rPr>
              <a:t>for Slang / </a:t>
            </a:r>
            <a:r>
              <a:rPr lang="en-US" sz="800" dirty="0" err="1">
                <a:latin typeface="+mn-lt"/>
              </a:rPr>
              <a:t>Logika</a:t>
            </a:r>
            <a:r>
              <a:rPr lang="en-US" sz="800" dirty="0">
                <a:latin typeface="+mn-lt"/>
              </a:rPr>
              <a:t> overview talk given at the Trusted Computing Center of Excellence Symposium</a:t>
            </a:r>
          </a:p>
        </p:txBody>
      </p:sp>
      <p:sp>
        <p:nvSpPr>
          <p:cNvPr id="17" name="TextBox 16">
            <a:extLst>
              <a:ext uri="{FF2B5EF4-FFF2-40B4-BE49-F238E27FC236}">
                <a16:creationId xmlns:a16="http://schemas.microsoft.com/office/drawing/2014/main" id="{0E43B241-CD69-F32F-8E9E-E9727FF41B73}"/>
              </a:ext>
            </a:extLst>
          </p:cNvPr>
          <p:cNvSpPr txBox="1"/>
          <p:nvPr/>
        </p:nvSpPr>
        <p:spPr>
          <a:xfrm>
            <a:off x="7315200" y="3429000"/>
            <a:ext cx="1524000" cy="1323439"/>
          </a:xfrm>
          <a:prstGeom prst="rect">
            <a:avLst/>
          </a:prstGeom>
          <a:noFill/>
        </p:spPr>
        <p:txBody>
          <a:bodyPr wrap="square" rtlCol="0">
            <a:spAutoFit/>
          </a:bodyPr>
          <a:lstStyle/>
          <a:p>
            <a:r>
              <a:rPr lang="en-US" sz="1600" i="1" dirty="0"/>
              <a:t>From a TCCOE conference demo video of </a:t>
            </a:r>
            <a:r>
              <a:rPr lang="en-US" sz="1600" i="1" dirty="0" err="1"/>
              <a:t>Logika</a:t>
            </a:r>
            <a:r>
              <a:rPr lang="en-US" sz="1600" i="1" dirty="0"/>
              <a:t> in January 2022</a:t>
            </a:r>
          </a:p>
        </p:txBody>
      </p:sp>
    </p:spTree>
    <p:extLst>
      <p:ext uri="{BB962C8B-B14F-4D97-AF65-F5344CB8AC3E}">
        <p14:creationId xmlns:p14="http://schemas.microsoft.com/office/powerpoint/2010/main" val="1133147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DE5C7-9FE6-7840-71A8-93997765D5ED}"/>
              </a:ext>
            </a:extLst>
          </p:cNvPr>
          <p:cNvSpPr>
            <a:spLocks noGrp="1"/>
          </p:cNvSpPr>
          <p:nvPr>
            <p:ph type="title"/>
          </p:nvPr>
        </p:nvSpPr>
        <p:spPr/>
        <p:txBody>
          <a:bodyPr/>
          <a:lstStyle/>
          <a:p>
            <a:r>
              <a:rPr lang="en-US" dirty="0" err="1"/>
              <a:t>Logika</a:t>
            </a:r>
            <a:r>
              <a:rPr lang="en-US" dirty="0"/>
              <a:t> Scalability Strategies</a:t>
            </a:r>
          </a:p>
        </p:txBody>
      </p:sp>
      <p:sp>
        <p:nvSpPr>
          <p:cNvPr id="3" name="Slide Number Placeholder 2">
            <a:extLst>
              <a:ext uri="{FF2B5EF4-FFF2-40B4-BE49-F238E27FC236}">
                <a16:creationId xmlns:a16="http://schemas.microsoft.com/office/drawing/2014/main" id="{95D1441D-7F67-1BD2-F43B-96B0EBA7687A}"/>
              </a:ext>
            </a:extLst>
          </p:cNvPr>
          <p:cNvSpPr>
            <a:spLocks noGrp="1"/>
          </p:cNvSpPr>
          <p:nvPr>
            <p:ph type="sldNum" sz="quarter" idx="11"/>
          </p:nvPr>
        </p:nvSpPr>
        <p:spPr/>
        <p:txBody>
          <a:bodyPr/>
          <a:lstStyle/>
          <a:p>
            <a:pPr>
              <a:defRPr/>
            </a:pPr>
            <a:fld id="{6E0AA622-F4CE-604D-A669-CD3D12FC535C}" type="slidenum">
              <a:rPr lang="en-US" smtClean="0"/>
              <a:pPr>
                <a:defRPr/>
              </a:pPr>
              <a:t>13</a:t>
            </a:fld>
            <a:endParaRPr lang="en-US"/>
          </a:p>
        </p:txBody>
      </p:sp>
      <p:pic>
        <p:nvPicPr>
          <p:cNvPr id="4" name="Picture 3">
            <a:extLst>
              <a:ext uri="{FF2B5EF4-FFF2-40B4-BE49-F238E27FC236}">
                <a16:creationId xmlns:a16="http://schemas.microsoft.com/office/drawing/2014/main" id="{1DA28F3B-BFA2-DD29-06E8-69CB451B8A6B}"/>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52400" y="1828800"/>
            <a:ext cx="8894776" cy="4114800"/>
          </a:xfrm>
          <a:prstGeom prst="rect">
            <a:avLst/>
          </a:prstGeom>
        </p:spPr>
      </p:pic>
      <p:sp>
        <p:nvSpPr>
          <p:cNvPr id="5" name="Text Box 4">
            <a:extLst>
              <a:ext uri="{FF2B5EF4-FFF2-40B4-BE49-F238E27FC236}">
                <a16:creationId xmlns:a16="http://schemas.microsoft.com/office/drawing/2014/main" id="{86B321AB-49E6-A8D9-9716-EC76BA7512A5}"/>
              </a:ext>
            </a:extLst>
          </p:cNvPr>
          <p:cNvSpPr txBox="1">
            <a:spLocks noChangeArrowheads="1"/>
          </p:cNvSpPr>
          <p:nvPr/>
        </p:nvSpPr>
        <p:spPr bwMode="auto">
          <a:xfrm>
            <a:off x="628336" y="1245662"/>
            <a:ext cx="7462838" cy="338554"/>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r>
              <a:rPr lang="en-US" sz="1600" dirty="0"/>
              <a:t>For technical details, see included paper “</a:t>
            </a:r>
            <a:r>
              <a:rPr lang="en-US" sz="1600" dirty="0" err="1"/>
              <a:t>Logika</a:t>
            </a:r>
            <a:r>
              <a:rPr lang="en-US" sz="1600" dirty="0"/>
              <a:t> Overview”…</a:t>
            </a:r>
          </a:p>
        </p:txBody>
      </p:sp>
    </p:spTree>
    <p:extLst>
      <p:ext uri="{BB962C8B-B14F-4D97-AF65-F5344CB8AC3E}">
        <p14:creationId xmlns:p14="http://schemas.microsoft.com/office/powerpoint/2010/main" val="20438601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CA07A-0B26-7AE2-A284-DE51F74D6090}"/>
              </a:ext>
            </a:extLst>
          </p:cNvPr>
          <p:cNvSpPr>
            <a:spLocks noGrp="1"/>
          </p:cNvSpPr>
          <p:nvPr>
            <p:ph type="title"/>
          </p:nvPr>
        </p:nvSpPr>
        <p:spPr/>
        <p:txBody>
          <a:bodyPr/>
          <a:lstStyle/>
          <a:p>
            <a:r>
              <a:rPr lang="en-US" dirty="0"/>
              <a:t>Proven in Teaching</a:t>
            </a:r>
          </a:p>
        </p:txBody>
      </p:sp>
      <p:sp>
        <p:nvSpPr>
          <p:cNvPr id="3" name="Content Placeholder 2">
            <a:extLst>
              <a:ext uri="{FF2B5EF4-FFF2-40B4-BE49-F238E27FC236}">
                <a16:creationId xmlns:a16="http://schemas.microsoft.com/office/drawing/2014/main" id="{B25AE9BF-5910-EA0B-FFF6-65EC7068AB0E}"/>
              </a:ext>
            </a:extLst>
          </p:cNvPr>
          <p:cNvSpPr>
            <a:spLocks noGrp="1"/>
          </p:cNvSpPr>
          <p:nvPr>
            <p:ph sz="half" idx="1"/>
          </p:nvPr>
        </p:nvSpPr>
        <p:spPr>
          <a:xfrm>
            <a:off x="783265" y="3429000"/>
            <a:ext cx="4000500" cy="1752600"/>
          </a:xfrm>
        </p:spPr>
        <p:txBody>
          <a:bodyPr/>
          <a:lstStyle/>
          <a:p>
            <a:r>
              <a:rPr lang="en-US" sz="1800" dirty="0"/>
              <a:t>Used in required course </a:t>
            </a:r>
            <a:r>
              <a:rPr lang="en-US" sz="1800" b="1" dirty="0"/>
              <a:t>Logical Foundations of Programming</a:t>
            </a:r>
            <a:endParaRPr lang="en-US" sz="1800" dirty="0"/>
          </a:p>
          <a:p>
            <a:r>
              <a:rPr lang="en-US" sz="1800" dirty="0"/>
              <a:t>Over 2000 undergraduates during past seven years</a:t>
            </a:r>
          </a:p>
        </p:txBody>
      </p:sp>
      <p:sp>
        <p:nvSpPr>
          <p:cNvPr id="4" name="Content Placeholder 3">
            <a:extLst>
              <a:ext uri="{FF2B5EF4-FFF2-40B4-BE49-F238E27FC236}">
                <a16:creationId xmlns:a16="http://schemas.microsoft.com/office/drawing/2014/main" id="{3F9F4922-A3A2-9DAE-7175-DB7DA9A0F571}"/>
              </a:ext>
            </a:extLst>
          </p:cNvPr>
          <p:cNvSpPr>
            <a:spLocks noGrp="1"/>
          </p:cNvSpPr>
          <p:nvPr>
            <p:ph sz="half" idx="2"/>
          </p:nvPr>
        </p:nvSpPr>
        <p:spPr>
          <a:xfrm>
            <a:off x="5029200" y="3462206"/>
            <a:ext cx="4000500" cy="1219200"/>
          </a:xfrm>
        </p:spPr>
        <p:txBody>
          <a:bodyPr/>
          <a:lstStyle/>
          <a:p>
            <a:r>
              <a:rPr lang="en-US" sz="1800" dirty="0" err="1"/>
              <a:t>Logika</a:t>
            </a:r>
            <a:r>
              <a:rPr lang="en-US" sz="1800" dirty="0"/>
              <a:t> is being used in both undergraduate and graduate courses at Aarhus University</a:t>
            </a:r>
          </a:p>
        </p:txBody>
      </p:sp>
      <p:sp>
        <p:nvSpPr>
          <p:cNvPr id="5" name="Slide Number Placeholder 4">
            <a:extLst>
              <a:ext uri="{FF2B5EF4-FFF2-40B4-BE49-F238E27FC236}">
                <a16:creationId xmlns:a16="http://schemas.microsoft.com/office/drawing/2014/main" id="{F71AF386-5863-D251-0B14-7E2B595FC42B}"/>
              </a:ext>
            </a:extLst>
          </p:cNvPr>
          <p:cNvSpPr>
            <a:spLocks noGrp="1"/>
          </p:cNvSpPr>
          <p:nvPr>
            <p:ph type="sldNum" sz="quarter" idx="11"/>
          </p:nvPr>
        </p:nvSpPr>
        <p:spPr/>
        <p:txBody>
          <a:bodyPr/>
          <a:lstStyle/>
          <a:p>
            <a:pPr>
              <a:defRPr/>
            </a:pPr>
            <a:fld id="{1EE9051A-5116-C044-BC66-ED283B4D5A77}" type="slidenum">
              <a:rPr lang="en-US" smtClean="0"/>
              <a:pPr>
                <a:defRPr/>
              </a:pPr>
              <a:t>14</a:t>
            </a:fld>
            <a:endParaRPr lang="en-US"/>
          </a:p>
        </p:txBody>
      </p:sp>
      <p:sp>
        <p:nvSpPr>
          <p:cNvPr id="6" name="Text Box 4">
            <a:extLst>
              <a:ext uri="{FF2B5EF4-FFF2-40B4-BE49-F238E27FC236}">
                <a16:creationId xmlns:a16="http://schemas.microsoft.com/office/drawing/2014/main" id="{DA59CDF0-FDED-863C-EC67-351DE3373635}"/>
              </a:ext>
            </a:extLst>
          </p:cNvPr>
          <p:cNvSpPr txBox="1">
            <a:spLocks noChangeArrowheads="1"/>
          </p:cNvSpPr>
          <p:nvPr/>
        </p:nvSpPr>
        <p:spPr bwMode="auto">
          <a:xfrm>
            <a:off x="628336" y="3040827"/>
            <a:ext cx="3676965" cy="338554"/>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r>
              <a:rPr lang="en-US" sz="1600" dirty="0"/>
              <a:t>Undergraduate Course at Kansas State </a:t>
            </a:r>
          </a:p>
        </p:txBody>
      </p:sp>
      <p:sp>
        <p:nvSpPr>
          <p:cNvPr id="7" name="Text Box 4">
            <a:extLst>
              <a:ext uri="{FF2B5EF4-FFF2-40B4-BE49-F238E27FC236}">
                <a16:creationId xmlns:a16="http://schemas.microsoft.com/office/drawing/2014/main" id="{8C950EAE-CDDE-1875-59F2-CE99C9378D10}"/>
              </a:ext>
            </a:extLst>
          </p:cNvPr>
          <p:cNvSpPr txBox="1">
            <a:spLocks noChangeArrowheads="1"/>
          </p:cNvSpPr>
          <p:nvPr/>
        </p:nvSpPr>
        <p:spPr bwMode="auto">
          <a:xfrm>
            <a:off x="754912" y="4745801"/>
            <a:ext cx="3676965" cy="338554"/>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r>
              <a:rPr lang="en-US" sz="1600" dirty="0"/>
              <a:t>Undergraduate Course at Kansas State </a:t>
            </a:r>
          </a:p>
        </p:txBody>
      </p:sp>
      <p:sp>
        <p:nvSpPr>
          <p:cNvPr id="8" name="Content Placeholder 2">
            <a:extLst>
              <a:ext uri="{FF2B5EF4-FFF2-40B4-BE49-F238E27FC236}">
                <a16:creationId xmlns:a16="http://schemas.microsoft.com/office/drawing/2014/main" id="{80F99162-B442-7383-7643-1CFFF66D7100}"/>
              </a:ext>
            </a:extLst>
          </p:cNvPr>
          <p:cNvSpPr txBox="1">
            <a:spLocks/>
          </p:cNvSpPr>
          <p:nvPr/>
        </p:nvSpPr>
        <p:spPr bwMode="auto">
          <a:xfrm>
            <a:off x="805036" y="5181600"/>
            <a:ext cx="4000500" cy="151885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folHlink"/>
              </a:buClr>
              <a:buSzPct val="60000"/>
              <a:buFont typeface="Wingdings" pitchFamily="-106" charset="2"/>
              <a:buChar char="n"/>
              <a:defRPr sz="2800">
                <a:solidFill>
                  <a:schemeClr val="tx1"/>
                </a:solidFill>
                <a:latin typeface="+mn-lt"/>
                <a:ea typeface="ＭＳ Ｐゴシック" pitchFamily="-84" charset="-128"/>
                <a:cs typeface="ＭＳ Ｐゴシック" pitchFamily="-84" charset="-128"/>
              </a:defRPr>
            </a:lvl1pPr>
            <a:lvl2pPr marL="742950" indent="-285750" algn="l" rtl="0" eaLnBrk="0" fontAlgn="base" hangingPunct="0">
              <a:spcBef>
                <a:spcPct val="20000"/>
              </a:spcBef>
              <a:spcAft>
                <a:spcPct val="0"/>
              </a:spcAft>
              <a:buClr>
                <a:schemeClr val="hlink"/>
              </a:buClr>
              <a:buSzPct val="55000"/>
              <a:buFont typeface="Wingdings" pitchFamily="-106" charset="2"/>
              <a:buChar char="n"/>
              <a:defRPr sz="2400">
                <a:solidFill>
                  <a:schemeClr val="tx1"/>
                </a:solidFill>
                <a:latin typeface="+mn-lt"/>
                <a:ea typeface="ＭＳ Ｐゴシック" charset="-128"/>
              </a:defRPr>
            </a:lvl2pPr>
            <a:lvl3pPr marL="1143000" indent="-228600" algn="l" rtl="0" eaLnBrk="0" fontAlgn="base" hangingPunct="0">
              <a:spcBef>
                <a:spcPct val="20000"/>
              </a:spcBef>
              <a:spcAft>
                <a:spcPct val="0"/>
              </a:spcAft>
              <a:buClr>
                <a:schemeClr val="folHlink"/>
              </a:buClr>
              <a:buSzPct val="50000"/>
              <a:buFont typeface="Wingdings" pitchFamily="-106" charset="2"/>
              <a:buChar char="n"/>
              <a:defRPr sz="2000">
                <a:solidFill>
                  <a:schemeClr val="tx1"/>
                </a:solidFill>
                <a:latin typeface="+mn-lt"/>
                <a:ea typeface="ＭＳ Ｐゴシック" charset="-128"/>
              </a:defRPr>
            </a:lvl3pPr>
            <a:lvl4pPr marL="1600200" indent="-228600" algn="l" rtl="0" eaLnBrk="0" fontAlgn="base" hangingPunct="0">
              <a:spcBef>
                <a:spcPct val="20000"/>
              </a:spcBef>
              <a:spcAft>
                <a:spcPct val="0"/>
              </a:spcAft>
              <a:buClr>
                <a:schemeClr val="accent2"/>
              </a:buClr>
              <a:buSzPct val="55000"/>
              <a:buFont typeface="Wingdings" pitchFamily="-106" charset="2"/>
              <a:buChar char="n"/>
              <a:defRPr sz="1800">
                <a:solidFill>
                  <a:schemeClr val="tx1"/>
                </a:solidFill>
                <a:latin typeface="+mn-lt"/>
                <a:ea typeface="ＭＳ Ｐゴシック" charset="-128"/>
              </a:defRPr>
            </a:lvl4pPr>
            <a:lvl5pPr marL="2057400" indent="-228600" algn="l" rtl="0" eaLnBrk="0" fontAlgn="base" hangingPunct="0">
              <a:spcBef>
                <a:spcPct val="20000"/>
              </a:spcBef>
              <a:spcAft>
                <a:spcPct val="0"/>
              </a:spcAft>
              <a:buClr>
                <a:schemeClr val="accent1"/>
              </a:buClr>
              <a:buSzPct val="50000"/>
              <a:buFont typeface="Wingdings" pitchFamily="-106" charset="2"/>
              <a:buChar char="n"/>
              <a:defRPr sz="1800">
                <a:solidFill>
                  <a:schemeClr val="tx1"/>
                </a:solidFill>
                <a:latin typeface="+mn-lt"/>
                <a:ea typeface="ＭＳ Ｐゴシック" charset="-128"/>
              </a:defRPr>
            </a:lvl5pPr>
            <a:lvl6pPr marL="2514600" indent="-228600" algn="l" rtl="0" fontAlgn="base">
              <a:spcBef>
                <a:spcPct val="20000"/>
              </a:spcBef>
              <a:spcAft>
                <a:spcPct val="0"/>
              </a:spcAft>
              <a:buClr>
                <a:schemeClr val="accent1"/>
              </a:buClr>
              <a:buSzPct val="50000"/>
              <a:buFont typeface="Wingdings" charset="2"/>
              <a:buChar char="n"/>
              <a:defRPr sz="1800">
                <a:solidFill>
                  <a:schemeClr val="tx1"/>
                </a:solidFill>
                <a:latin typeface="+mn-lt"/>
                <a:ea typeface="ＭＳ Ｐゴシック" charset="-128"/>
              </a:defRPr>
            </a:lvl6pPr>
            <a:lvl7pPr marL="2971800" indent="-228600" algn="l" rtl="0" fontAlgn="base">
              <a:spcBef>
                <a:spcPct val="20000"/>
              </a:spcBef>
              <a:spcAft>
                <a:spcPct val="0"/>
              </a:spcAft>
              <a:buClr>
                <a:schemeClr val="accent1"/>
              </a:buClr>
              <a:buSzPct val="50000"/>
              <a:buFont typeface="Wingdings" charset="2"/>
              <a:buChar char="n"/>
              <a:defRPr sz="1800">
                <a:solidFill>
                  <a:schemeClr val="tx1"/>
                </a:solidFill>
                <a:latin typeface="+mn-lt"/>
                <a:ea typeface="ＭＳ Ｐゴシック" charset="-128"/>
              </a:defRPr>
            </a:lvl7pPr>
            <a:lvl8pPr marL="3429000" indent="-228600" algn="l" rtl="0" fontAlgn="base">
              <a:spcBef>
                <a:spcPct val="20000"/>
              </a:spcBef>
              <a:spcAft>
                <a:spcPct val="0"/>
              </a:spcAft>
              <a:buClr>
                <a:schemeClr val="accent1"/>
              </a:buClr>
              <a:buSzPct val="50000"/>
              <a:buFont typeface="Wingdings" charset="2"/>
              <a:buChar char="n"/>
              <a:defRPr sz="1800">
                <a:solidFill>
                  <a:schemeClr val="tx1"/>
                </a:solidFill>
                <a:latin typeface="+mn-lt"/>
                <a:ea typeface="ＭＳ Ｐゴシック" charset="-128"/>
              </a:defRPr>
            </a:lvl8pPr>
            <a:lvl9pPr marL="3886200" indent="-228600" algn="l" rtl="0" fontAlgn="base">
              <a:spcBef>
                <a:spcPct val="20000"/>
              </a:spcBef>
              <a:spcAft>
                <a:spcPct val="0"/>
              </a:spcAft>
              <a:buClr>
                <a:schemeClr val="accent1"/>
              </a:buClr>
              <a:buSzPct val="50000"/>
              <a:buFont typeface="Wingdings" charset="2"/>
              <a:buChar char="n"/>
              <a:defRPr sz="1800">
                <a:solidFill>
                  <a:schemeClr val="tx1"/>
                </a:solidFill>
                <a:latin typeface="+mn-lt"/>
                <a:ea typeface="ＭＳ Ｐゴシック" charset="-128"/>
              </a:defRPr>
            </a:lvl9pPr>
          </a:lstStyle>
          <a:p>
            <a:r>
              <a:rPr lang="en-US" sz="1800" b="1" kern="0" dirty="0"/>
              <a:t>Model-based Development for High-Assurance Systems </a:t>
            </a:r>
            <a:r>
              <a:rPr lang="en-US" sz="1800" kern="0" dirty="0"/>
              <a:t>(e.g., medical device development)</a:t>
            </a:r>
          </a:p>
          <a:p>
            <a:r>
              <a:rPr lang="en-US" sz="1800" b="1" kern="0" dirty="0"/>
              <a:t>Software Specifications</a:t>
            </a:r>
          </a:p>
        </p:txBody>
      </p:sp>
      <p:pic>
        <p:nvPicPr>
          <p:cNvPr id="9" name="Picture 8">
            <a:extLst>
              <a:ext uri="{FF2B5EF4-FFF2-40B4-BE49-F238E27FC236}">
                <a16:creationId xmlns:a16="http://schemas.microsoft.com/office/drawing/2014/main" id="{C4329B3C-2E38-E7BB-A082-7642C5255C6B}"/>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54912" y="1426864"/>
            <a:ext cx="3048000" cy="1361872"/>
          </a:xfrm>
          <a:prstGeom prst="rect">
            <a:avLst/>
          </a:prstGeom>
        </p:spPr>
      </p:pic>
      <p:sp>
        <p:nvSpPr>
          <p:cNvPr id="10" name="Text Box 4">
            <a:extLst>
              <a:ext uri="{FF2B5EF4-FFF2-40B4-BE49-F238E27FC236}">
                <a16:creationId xmlns:a16="http://schemas.microsoft.com/office/drawing/2014/main" id="{43F0CFAA-62A1-8C92-59D5-6D43CD21685F}"/>
              </a:ext>
            </a:extLst>
          </p:cNvPr>
          <p:cNvSpPr txBox="1">
            <a:spLocks noChangeArrowheads="1"/>
          </p:cNvSpPr>
          <p:nvPr/>
        </p:nvSpPr>
        <p:spPr bwMode="auto">
          <a:xfrm>
            <a:off x="4965024" y="3048000"/>
            <a:ext cx="3676965" cy="338554"/>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r>
              <a:rPr lang="en-US" sz="1600" dirty="0"/>
              <a:t>Aarhus University -- Denmark</a:t>
            </a:r>
          </a:p>
        </p:txBody>
      </p:sp>
      <p:pic>
        <p:nvPicPr>
          <p:cNvPr id="11" name="Picture 10">
            <a:extLst>
              <a:ext uri="{FF2B5EF4-FFF2-40B4-BE49-F238E27FC236}">
                <a16:creationId xmlns:a16="http://schemas.microsoft.com/office/drawing/2014/main" id="{680B6886-E177-4B8D-0932-EEA85999827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407836" y="4696538"/>
            <a:ext cx="2791343" cy="1859234"/>
          </a:xfrm>
          <a:prstGeom prst="rect">
            <a:avLst/>
          </a:prstGeom>
        </p:spPr>
      </p:pic>
      <p:sp>
        <p:nvSpPr>
          <p:cNvPr id="12" name="TextBox 11">
            <a:extLst>
              <a:ext uri="{FF2B5EF4-FFF2-40B4-BE49-F238E27FC236}">
                <a16:creationId xmlns:a16="http://schemas.microsoft.com/office/drawing/2014/main" id="{C8195FB7-8BA8-E389-E050-CA3159B15CB1}"/>
              </a:ext>
            </a:extLst>
          </p:cNvPr>
          <p:cNvSpPr txBox="1"/>
          <p:nvPr/>
        </p:nvSpPr>
        <p:spPr>
          <a:xfrm>
            <a:off x="5096045" y="1786491"/>
            <a:ext cx="3092248" cy="646331"/>
          </a:xfrm>
          <a:prstGeom prst="rect">
            <a:avLst/>
          </a:prstGeom>
          <a:noFill/>
        </p:spPr>
        <p:txBody>
          <a:bodyPr wrap="square" rtlCol="0">
            <a:spAutoFit/>
          </a:bodyPr>
          <a:lstStyle/>
          <a:p>
            <a:r>
              <a:rPr lang="en-US" sz="1800" i="1" dirty="0"/>
              <a:t>See included paper on experience at Aarhus </a:t>
            </a:r>
          </a:p>
        </p:txBody>
      </p:sp>
    </p:spTree>
    <p:extLst>
      <p:ext uri="{BB962C8B-B14F-4D97-AF65-F5344CB8AC3E}">
        <p14:creationId xmlns:p14="http://schemas.microsoft.com/office/powerpoint/2010/main" val="14016327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3B5F6-A24C-5ACA-5AE0-37E7E4F197BF}"/>
              </a:ext>
            </a:extLst>
          </p:cNvPr>
          <p:cNvSpPr>
            <a:spLocks noGrp="1"/>
          </p:cNvSpPr>
          <p:nvPr>
            <p:ph type="title"/>
          </p:nvPr>
        </p:nvSpPr>
        <p:spPr/>
        <p:txBody>
          <a:bodyPr/>
          <a:lstStyle/>
          <a:p>
            <a:r>
              <a:rPr lang="en-US" dirty="0"/>
              <a:t>Pedagogical Support</a:t>
            </a:r>
          </a:p>
        </p:txBody>
      </p:sp>
      <p:sp>
        <p:nvSpPr>
          <p:cNvPr id="7" name="Content Placeholder 6">
            <a:extLst>
              <a:ext uri="{FF2B5EF4-FFF2-40B4-BE49-F238E27FC236}">
                <a16:creationId xmlns:a16="http://schemas.microsoft.com/office/drawing/2014/main" id="{1614F96D-F61C-9916-FBFD-6E72BAB8B37D}"/>
              </a:ext>
            </a:extLst>
          </p:cNvPr>
          <p:cNvSpPr>
            <a:spLocks noGrp="1"/>
          </p:cNvSpPr>
          <p:nvPr>
            <p:ph sz="half" idx="2"/>
          </p:nvPr>
        </p:nvSpPr>
        <p:spPr>
          <a:xfrm>
            <a:off x="5562600" y="1524000"/>
            <a:ext cx="3276600" cy="4876800"/>
          </a:xfrm>
        </p:spPr>
        <p:txBody>
          <a:bodyPr/>
          <a:lstStyle/>
          <a:p>
            <a:r>
              <a:rPr lang="en-US" sz="2000" dirty="0" err="1"/>
              <a:t>Logika</a:t>
            </a:r>
            <a:r>
              <a:rPr lang="en-US" sz="2000" dirty="0"/>
              <a:t> provides a dedicated editor for truth tables</a:t>
            </a:r>
          </a:p>
          <a:p>
            <a:endParaRPr lang="en-US" sz="2000" dirty="0"/>
          </a:p>
          <a:p>
            <a:r>
              <a:rPr lang="en-US" sz="2000" dirty="0"/>
              <a:t>Enables transition from learning the semantics of logic formulas to …</a:t>
            </a:r>
          </a:p>
          <a:p>
            <a:pPr lvl="1"/>
            <a:r>
              <a:rPr lang="en-US" sz="1600" dirty="0"/>
              <a:t>Natural Deduction proofs</a:t>
            </a:r>
          </a:p>
          <a:p>
            <a:pPr lvl="1"/>
            <a:r>
              <a:rPr lang="en-US" sz="1600" dirty="0"/>
              <a:t>Program Logic with manual proofs based on Natural Deduction</a:t>
            </a:r>
          </a:p>
          <a:p>
            <a:pPr lvl="1"/>
            <a:r>
              <a:rPr lang="en-US" sz="1600" dirty="0"/>
              <a:t>Automated program reasoning</a:t>
            </a:r>
          </a:p>
        </p:txBody>
      </p:sp>
      <p:sp>
        <p:nvSpPr>
          <p:cNvPr id="3" name="Slide Number Placeholder 2">
            <a:extLst>
              <a:ext uri="{FF2B5EF4-FFF2-40B4-BE49-F238E27FC236}">
                <a16:creationId xmlns:a16="http://schemas.microsoft.com/office/drawing/2014/main" id="{6E5DE504-3500-A770-98BC-75A1E1789DFD}"/>
              </a:ext>
            </a:extLst>
          </p:cNvPr>
          <p:cNvSpPr>
            <a:spLocks noGrp="1"/>
          </p:cNvSpPr>
          <p:nvPr>
            <p:ph type="sldNum" sz="quarter" idx="11"/>
          </p:nvPr>
        </p:nvSpPr>
        <p:spPr/>
        <p:txBody>
          <a:bodyPr/>
          <a:lstStyle/>
          <a:p>
            <a:pPr>
              <a:defRPr/>
            </a:pPr>
            <a:fld id="{6E0AA622-F4CE-604D-A669-CD3D12FC535C}" type="slidenum">
              <a:rPr lang="en-US" smtClean="0"/>
              <a:pPr>
                <a:defRPr/>
              </a:pPr>
              <a:t>15</a:t>
            </a:fld>
            <a:endParaRPr lang="en-US"/>
          </a:p>
        </p:txBody>
      </p:sp>
      <p:pic>
        <p:nvPicPr>
          <p:cNvPr id="4" name="Picture 3">
            <a:extLst>
              <a:ext uri="{FF2B5EF4-FFF2-40B4-BE49-F238E27FC236}">
                <a16:creationId xmlns:a16="http://schemas.microsoft.com/office/drawing/2014/main" id="{ADC10C38-0DEC-3B2B-5EF2-9AECE17EBE1F}"/>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85800" y="2057400"/>
            <a:ext cx="4744851" cy="4191000"/>
          </a:xfrm>
          <a:prstGeom prst="rect">
            <a:avLst/>
          </a:prstGeom>
        </p:spPr>
      </p:pic>
      <p:sp>
        <p:nvSpPr>
          <p:cNvPr id="5" name="Text Box 4">
            <a:extLst>
              <a:ext uri="{FF2B5EF4-FFF2-40B4-BE49-F238E27FC236}">
                <a16:creationId xmlns:a16="http://schemas.microsoft.com/office/drawing/2014/main" id="{355A997B-AC79-2566-6303-1CE893A1956C}"/>
              </a:ext>
            </a:extLst>
          </p:cNvPr>
          <p:cNvSpPr txBox="1">
            <a:spLocks noChangeArrowheads="1"/>
          </p:cNvSpPr>
          <p:nvPr/>
        </p:nvSpPr>
        <p:spPr bwMode="auto">
          <a:xfrm>
            <a:off x="609600" y="1219200"/>
            <a:ext cx="4572000" cy="338554"/>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r>
              <a:rPr lang="en-US" sz="1600" dirty="0"/>
              <a:t>Support for editing and checking Truth Tables</a:t>
            </a:r>
          </a:p>
        </p:txBody>
      </p:sp>
      <p:sp>
        <p:nvSpPr>
          <p:cNvPr id="8" name="TextBox 7">
            <a:extLst>
              <a:ext uri="{FF2B5EF4-FFF2-40B4-BE49-F238E27FC236}">
                <a16:creationId xmlns:a16="http://schemas.microsoft.com/office/drawing/2014/main" id="{E8A8B44F-5108-5433-634E-6F0611424193}"/>
              </a:ext>
            </a:extLst>
          </p:cNvPr>
          <p:cNvSpPr txBox="1"/>
          <p:nvPr/>
        </p:nvSpPr>
        <p:spPr>
          <a:xfrm>
            <a:off x="1066800" y="6345535"/>
            <a:ext cx="5569730" cy="461665"/>
          </a:xfrm>
          <a:prstGeom prst="rect">
            <a:avLst/>
          </a:prstGeom>
          <a:noFill/>
        </p:spPr>
        <p:txBody>
          <a:bodyPr wrap="none" rtlCol="0">
            <a:spAutoFit/>
          </a:bodyPr>
          <a:lstStyle/>
          <a:p>
            <a:r>
              <a:rPr lang="en-US" dirty="0"/>
              <a:t>See </a:t>
            </a:r>
            <a:r>
              <a:rPr lang="en-US" dirty="0" err="1">
                <a:latin typeface="Courier New" panose="02070309020205020404" pitchFamily="49" charset="0"/>
                <a:cs typeface="Courier New" panose="02070309020205020404" pitchFamily="49" charset="0"/>
              </a:rPr>
              <a:t>misc</a:t>
            </a:r>
            <a:r>
              <a:rPr lang="en-US" dirty="0">
                <a:latin typeface="Courier New" panose="02070309020205020404" pitchFamily="49" charset="0"/>
                <a:cs typeface="Courier New" panose="02070309020205020404" pitchFamily="49" charset="0"/>
              </a:rPr>
              <a:t>-examples/truth-tables</a:t>
            </a:r>
          </a:p>
        </p:txBody>
      </p:sp>
    </p:spTree>
    <p:extLst>
      <p:ext uri="{BB962C8B-B14F-4D97-AF65-F5344CB8AC3E}">
        <p14:creationId xmlns:p14="http://schemas.microsoft.com/office/powerpoint/2010/main" val="42234601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B62B45-C314-7B40-C10D-064528930C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775A31F-885B-83A5-8EB4-1870CB33C21A}"/>
              </a:ext>
            </a:extLst>
          </p:cNvPr>
          <p:cNvSpPr>
            <a:spLocks noGrp="1"/>
          </p:cNvSpPr>
          <p:nvPr>
            <p:ph type="title"/>
          </p:nvPr>
        </p:nvSpPr>
        <p:spPr/>
        <p:txBody>
          <a:bodyPr/>
          <a:lstStyle/>
          <a:p>
            <a:r>
              <a:rPr lang="en-US" dirty="0"/>
              <a:t>Pedagogical Support</a:t>
            </a:r>
          </a:p>
        </p:txBody>
      </p:sp>
      <p:sp>
        <p:nvSpPr>
          <p:cNvPr id="3" name="Slide Number Placeholder 2">
            <a:extLst>
              <a:ext uri="{FF2B5EF4-FFF2-40B4-BE49-F238E27FC236}">
                <a16:creationId xmlns:a16="http://schemas.microsoft.com/office/drawing/2014/main" id="{84D7A402-C6BD-B671-92E1-9CDE992181FC}"/>
              </a:ext>
            </a:extLst>
          </p:cNvPr>
          <p:cNvSpPr>
            <a:spLocks noGrp="1"/>
          </p:cNvSpPr>
          <p:nvPr>
            <p:ph type="sldNum" sz="quarter" idx="11"/>
          </p:nvPr>
        </p:nvSpPr>
        <p:spPr/>
        <p:txBody>
          <a:bodyPr/>
          <a:lstStyle/>
          <a:p>
            <a:pPr>
              <a:defRPr/>
            </a:pPr>
            <a:fld id="{6E0AA622-F4CE-604D-A669-CD3D12FC535C}" type="slidenum">
              <a:rPr lang="en-US" smtClean="0"/>
              <a:pPr>
                <a:defRPr/>
              </a:pPr>
              <a:t>16</a:t>
            </a:fld>
            <a:endParaRPr lang="en-US"/>
          </a:p>
        </p:txBody>
      </p:sp>
      <p:sp>
        <p:nvSpPr>
          <p:cNvPr id="5" name="Text Box 4">
            <a:extLst>
              <a:ext uri="{FF2B5EF4-FFF2-40B4-BE49-F238E27FC236}">
                <a16:creationId xmlns:a16="http://schemas.microsoft.com/office/drawing/2014/main" id="{96C8A93C-7A31-D303-AAF2-4A5608447985}"/>
              </a:ext>
            </a:extLst>
          </p:cNvPr>
          <p:cNvSpPr txBox="1">
            <a:spLocks noChangeArrowheads="1"/>
          </p:cNvSpPr>
          <p:nvPr/>
        </p:nvSpPr>
        <p:spPr bwMode="auto">
          <a:xfrm>
            <a:off x="609600" y="1219200"/>
            <a:ext cx="8077200" cy="338554"/>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r>
              <a:rPr lang="en-US" sz="1600" dirty="0"/>
              <a:t>Support for specifying and checking natural deduction proofs for first-order logic</a:t>
            </a:r>
          </a:p>
        </p:txBody>
      </p:sp>
      <p:sp>
        <p:nvSpPr>
          <p:cNvPr id="8" name="TextBox 7">
            <a:extLst>
              <a:ext uri="{FF2B5EF4-FFF2-40B4-BE49-F238E27FC236}">
                <a16:creationId xmlns:a16="http://schemas.microsoft.com/office/drawing/2014/main" id="{969B2C84-26C0-D13E-0047-D2E32ED40964}"/>
              </a:ext>
            </a:extLst>
          </p:cNvPr>
          <p:cNvSpPr txBox="1"/>
          <p:nvPr/>
        </p:nvSpPr>
        <p:spPr>
          <a:xfrm>
            <a:off x="1066800" y="6345535"/>
            <a:ext cx="6491457" cy="461665"/>
          </a:xfrm>
          <a:prstGeom prst="rect">
            <a:avLst/>
          </a:prstGeom>
          <a:noFill/>
        </p:spPr>
        <p:txBody>
          <a:bodyPr wrap="none" rtlCol="0">
            <a:spAutoFit/>
          </a:bodyPr>
          <a:lstStyle/>
          <a:p>
            <a:r>
              <a:rPr lang="en-US" dirty="0"/>
              <a:t>See </a:t>
            </a:r>
            <a:r>
              <a:rPr lang="en-US" dirty="0" err="1">
                <a:latin typeface="Courier New" panose="02070309020205020404" pitchFamily="49" charset="0"/>
                <a:cs typeface="Courier New" panose="02070309020205020404" pitchFamily="49" charset="0"/>
              </a:rPr>
              <a:t>misc</a:t>
            </a:r>
            <a:r>
              <a:rPr lang="en-US" dirty="0">
                <a:latin typeface="Courier New" panose="02070309020205020404" pitchFamily="49" charset="0"/>
                <a:cs typeface="Courier New" panose="02070309020205020404" pitchFamily="49" charset="0"/>
              </a:rPr>
              <a:t>-examples/natural-deduction</a:t>
            </a:r>
          </a:p>
        </p:txBody>
      </p:sp>
      <p:pic>
        <p:nvPicPr>
          <p:cNvPr id="6" name="Picture 5">
            <a:extLst>
              <a:ext uri="{FF2B5EF4-FFF2-40B4-BE49-F238E27FC236}">
                <a16:creationId xmlns:a16="http://schemas.microsoft.com/office/drawing/2014/main" id="{6D696B49-2060-850A-C2F6-E2845E8F574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47700" y="1758133"/>
            <a:ext cx="5562600" cy="4408533"/>
          </a:xfrm>
          <a:prstGeom prst="rect">
            <a:avLst/>
          </a:prstGeom>
        </p:spPr>
      </p:pic>
      <p:sp>
        <p:nvSpPr>
          <p:cNvPr id="11" name="TextBox 10">
            <a:extLst>
              <a:ext uri="{FF2B5EF4-FFF2-40B4-BE49-F238E27FC236}">
                <a16:creationId xmlns:a16="http://schemas.microsoft.com/office/drawing/2014/main" id="{093C5EB4-6461-0BD2-3FA4-B594EAB82058}"/>
              </a:ext>
            </a:extLst>
          </p:cNvPr>
          <p:cNvSpPr txBox="1"/>
          <p:nvPr/>
        </p:nvSpPr>
        <p:spPr>
          <a:xfrm>
            <a:off x="6324600" y="2146280"/>
            <a:ext cx="2514600" cy="3416320"/>
          </a:xfrm>
          <a:prstGeom prst="rect">
            <a:avLst/>
          </a:prstGeom>
          <a:noFill/>
        </p:spPr>
        <p:txBody>
          <a:bodyPr wrap="square" rtlCol="0">
            <a:spAutoFit/>
          </a:bodyPr>
          <a:lstStyle/>
          <a:p>
            <a:r>
              <a:rPr lang="en-US" dirty="0"/>
              <a:t>Natural Deduction proofs are entered in a format deliberately designed to </a:t>
            </a:r>
            <a:r>
              <a:rPr lang="en-US" b="1" dirty="0"/>
              <a:t>emphasize connections to programming</a:t>
            </a:r>
            <a:r>
              <a:rPr lang="en-US" dirty="0"/>
              <a:t>.</a:t>
            </a:r>
          </a:p>
        </p:txBody>
      </p:sp>
      <p:grpSp>
        <p:nvGrpSpPr>
          <p:cNvPr id="12" name="Group 10">
            <a:extLst>
              <a:ext uri="{FF2B5EF4-FFF2-40B4-BE49-F238E27FC236}">
                <a16:creationId xmlns:a16="http://schemas.microsoft.com/office/drawing/2014/main" id="{CFAC2358-01D4-14BE-4A16-3005B7FA80ED}"/>
              </a:ext>
            </a:extLst>
          </p:cNvPr>
          <p:cNvGrpSpPr>
            <a:grpSpLocks/>
          </p:cNvGrpSpPr>
          <p:nvPr/>
        </p:nvGrpSpPr>
        <p:grpSpPr bwMode="auto">
          <a:xfrm>
            <a:off x="3581399" y="2258076"/>
            <a:ext cx="2161194" cy="320476"/>
            <a:chOff x="4665127" y="2355096"/>
            <a:chExt cx="1432912" cy="321255"/>
          </a:xfrm>
        </p:grpSpPr>
        <p:sp>
          <p:nvSpPr>
            <p:cNvPr id="13" name="Text Box 12">
              <a:extLst>
                <a:ext uri="{FF2B5EF4-FFF2-40B4-BE49-F238E27FC236}">
                  <a16:creationId xmlns:a16="http://schemas.microsoft.com/office/drawing/2014/main" id="{4468A360-DD58-3B04-555C-0432CE2728EF}"/>
                </a:ext>
              </a:extLst>
            </p:cNvPr>
            <p:cNvSpPr txBox="1">
              <a:spLocks noChangeArrowheads="1"/>
            </p:cNvSpPr>
            <p:nvPr/>
          </p:nvSpPr>
          <p:spPr bwMode="auto">
            <a:xfrm>
              <a:off x="5069305" y="2355096"/>
              <a:ext cx="1028734" cy="308525"/>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Sequent to prove</a:t>
              </a:r>
            </a:p>
          </p:txBody>
        </p:sp>
        <p:sp>
          <p:nvSpPr>
            <p:cNvPr id="14" name="Line 13">
              <a:extLst>
                <a:ext uri="{FF2B5EF4-FFF2-40B4-BE49-F238E27FC236}">
                  <a16:creationId xmlns:a16="http://schemas.microsoft.com/office/drawing/2014/main" id="{F782E73D-8A72-3643-FC25-6B90F6F39B0F}"/>
                </a:ext>
              </a:extLst>
            </p:cNvPr>
            <p:cNvSpPr>
              <a:spLocks noChangeShapeType="1"/>
            </p:cNvSpPr>
            <p:nvPr/>
          </p:nvSpPr>
          <p:spPr bwMode="auto">
            <a:xfrm flipH="1">
              <a:off x="4665127" y="2535857"/>
              <a:ext cx="404177" cy="140494"/>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15" name="Group 10">
            <a:extLst>
              <a:ext uri="{FF2B5EF4-FFF2-40B4-BE49-F238E27FC236}">
                <a16:creationId xmlns:a16="http://schemas.microsoft.com/office/drawing/2014/main" id="{EF14E8CD-C0A8-A719-F702-FF486D436C0B}"/>
              </a:ext>
            </a:extLst>
          </p:cNvPr>
          <p:cNvGrpSpPr>
            <a:grpSpLocks/>
          </p:cNvGrpSpPr>
          <p:nvPr/>
        </p:nvGrpSpPr>
        <p:grpSpPr bwMode="auto">
          <a:xfrm>
            <a:off x="2438400" y="2776820"/>
            <a:ext cx="2438402" cy="307777"/>
            <a:chOff x="3916444" y="2355096"/>
            <a:chExt cx="1616706" cy="308525"/>
          </a:xfrm>
        </p:grpSpPr>
        <p:sp>
          <p:nvSpPr>
            <p:cNvPr id="16" name="Text Box 12">
              <a:extLst>
                <a:ext uri="{FF2B5EF4-FFF2-40B4-BE49-F238E27FC236}">
                  <a16:creationId xmlns:a16="http://schemas.microsoft.com/office/drawing/2014/main" id="{17519F6A-2F66-7EBC-1DAA-33A3B546D764}"/>
                </a:ext>
              </a:extLst>
            </p:cNvPr>
            <p:cNvSpPr txBox="1">
              <a:spLocks noChangeArrowheads="1"/>
            </p:cNvSpPr>
            <p:nvPr/>
          </p:nvSpPr>
          <p:spPr bwMode="auto">
            <a:xfrm>
              <a:off x="5069305" y="2355096"/>
              <a:ext cx="463845" cy="308525"/>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Claim</a:t>
              </a:r>
            </a:p>
          </p:txBody>
        </p:sp>
        <p:sp>
          <p:nvSpPr>
            <p:cNvPr id="17" name="Line 13">
              <a:extLst>
                <a:ext uri="{FF2B5EF4-FFF2-40B4-BE49-F238E27FC236}">
                  <a16:creationId xmlns:a16="http://schemas.microsoft.com/office/drawing/2014/main" id="{E492BCAD-4CF4-615E-811D-C42E63A32BA4}"/>
                </a:ext>
              </a:extLst>
            </p:cNvPr>
            <p:cNvSpPr>
              <a:spLocks noChangeShapeType="1"/>
            </p:cNvSpPr>
            <p:nvPr/>
          </p:nvSpPr>
          <p:spPr bwMode="auto">
            <a:xfrm flipH="1" flipV="1">
              <a:off x="3916444" y="2523129"/>
              <a:ext cx="1152860" cy="12729"/>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18" name="Group 10">
            <a:extLst>
              <a:ext uri="{FF2B5EF4-FFF2-40B4-BE49-F238E27FC236}">
                <a16:creationId xmlns:a16="http://schemas.microsoft.com/office/drawing/2014/main" id="{22275CFE-C108-6AD5-992E-F14B6394615F}"/>
              </a:ext>
            </a:extLst>
          </p:cNvPr>
          <p:cNvGrpSpPr>
            <a:grpSpLocks/>
          </p:cNvGrpSpPr>
          <p:nvPr/>
        </p:nvGrpSpPr>
        <p:grpSpPr bwMode="auto">
          <a:xfrm>
            <a:off x="3997209" y="4061910"/>
            <a:ext cx="1870190" cy="409833"/>
            <a:chOff x="4605457" y="2252792"/>
            <a:chExt cx="1239971" cy="410829"/>
          </a:xfrm>
        </p:grpSpPr>
        <p:sp>
          <p:nvSpPr>
            <p:cNvPr id="19" name="Text Box 12">
              <a:extLst>
                <a:ext uri="{FF2B5EF4-FFF2-40B4-BE49-F238E27FC236}">
                  <a16:creationId xmlns:a16="http://schemas.microsoft.com/office/drawing/2014/main" id="{BD63AC15-23B9-8529-C131-1DED40E9AF07}"/>
                </a:ext>
              </a:extLst>
            </p:cNvPr>
            <p:cNvSpPr txBox="1">
              <a:spLocks noChangeArrowheads="1"/>
            </p:cNvSpPr>
            <p:nvPr/>
          </p:nvSpPr>
          <p:spPr bwMode="auto">
            <a:xfrm>
              <a:off x="5069305" y="2355096"/>
              <a:ext cx="776123" cy="308525"/>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Justification</a:t>
              </a:r>
            </a:p>
          </p:txBody>
        </p:sp>
        <p:sp>
          <p:nvSpPr>
            <p:cNvPr id="20" name="Line 13">
              <a:extLst>
                <a:ext uri="{FF2B5EF4-FFF2-40B4-BE49-F238E27FC236}">
                  <a16:creationId xmlns:a16="http://schemas.microsoft.com/office/drawing/2014/main" id="{DA3F6F66-C625-A2EB-19D2-6E402AFEF38D}"/>
                </a:ext>
              </a:extLst>
            </p:cNvPr>
            <p:cNvSpPr>
              <a:spLocks noChangeShapeType="1"/>
            </p:cNvSpPr>
            <p:nvPr/>
          </p:nvSpPr>
          <p:spPr bwMode="auto">
            <a:xfrm flipH="1" flipV="1">
              <a:off x="4605457" y="2252792"/>
              <a:ext cx="463847" cy="283066"/>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21" name="Group 10">
            <a:extLst>
              <a:ext uri="{FF2B5EF4-FFF2-40B4-BE49-F238E27FC236}">
                <a16:creationId xmlns:a16="http://schemas.microsoft.com/office/drawing/2014/main" id="{56F67E12-2AFE-FD1A-CEEB-404AA4F24F58}"/>
              </a:ext>
            </a:extLst>
          </p:cNvPr>
          <p:cNvGrpSpPr>
            <a:grpSpLocks/>
          </p:cNvGrpSpPr>
          <p:nvPr/>
        </p:nvGrpSpPr>
        <p:grpSpPr bwMode="auto">
          <a:xfrm>
            <a:off x="1066799" y="5335560"/>
            <a:ext cx="3124202" cy="508156"/>
            <a:chOff x="4655978" y="2154230"/>
            <a:chExt cx="2071404" cy="509391"/>
          </a:xfrm>
        </p:grpSpPr>
        <p:sp>
          <p:nvSpPr>
            <p:cNvPr id="22" name="Text Box 12">
              <a:extLst>
                <a:ext uri="{FF2B5EF4-FFF2-40B4-BE49-F238E27FC236}">
                  <a16:creationId xmlns:a16="http://schemas.microsoft.com/office/drawing/2014/main" id="{6410111C-CA74-6C46-283E-DB2E20E5C3A9}"/>
                </a:ext>
              </a:extLst>
            </p:cNvPr>
            <p:cNvSpPr txBox="1">
              <a:spLocks noChangeArrowheads="1"/>
            </p:cNvSpPr>
            <p:nvPr/>
          </p:nvSpPr>
          <p:spPr bwMode="auto">
            <a:xfrm>
              <a:off x="5069305" y="2355096"/>
              <a:ext cx="1658077" cy="308525"/>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err="1"/>
                <a:t>Logika</a:t>
              </a:r>
              <a:r>
                <a:rPr lang="en-US" altLang="x-none" sz="1400" i="1" dirty="0"/>
                <a:t> correctness checks</a:t>
              </a:r>
            </a:p>
          </p:txBody>
        </p:sp>
        <p:sp>
          <p:nvSpPr>
            <p:cNvPr id="23" name="Line 13">
              <a:extLst>
                <a:ext uri="{FF2B5EF4-FFF2-40B4-BE49-F238E27FC236}">
                  <a16:creationId xmlns:a16="http://schemas.microsoft.com/office/drawing/2014/main" id="{39F93838-347F-F6CC-0581-D13C25244546}"/>
                </a:ext>
              </a:extLst>
            </p:cNvPr>
            <p:cNvSpPr>
              <a:spLocks noChangeShapeType="1"/>
            </p:cNvSpPr>
            <p:nvPr/>
          </p:nvSpPr>
          <p:spPr bwMode="auto">
            <a:xfrm flipH="1" flipV="1">
              <a:off x="4655978" y="2154230"/>
              <a:ext cx="413325" cy="381628"/>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dirty="0"/>
            </a:p>
          </p:txBody>
        </p:sp>
      </p:grpSp>
    </p:spTree>
    <p:extLst>
      <p:ext uri="{BB962C8B-B14F-4D97-AF65-F5344CB8AC3E}">
        <p14:creationId xmlns:p14="http://schemas.microsoft.com/office/powerpoint/2010/main" val="1868333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2C0DF9-75CB-4DC6-AFA8-1688B46582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18834B-A522-FFED-9865-CDAFA3F1FBA4}"/>
              </a:ext>
            </a:extLst>
          </p:cNvPr>
          <p:cNvSpPr>
            <a:spLocks noGrp="1"/>
          </p:cNvSpPr>
          <p:nvPr>
            <p:ph type="title"/>
          </p:nvPr>
        </p:nvSpPr>
        <p:spPr/>
        <p:txBody>
          <a:bodyPr/>
          <a:lstStyle/>
          <a:p>
            <a:r>
              <a:rPr lang="en-US" dirty="0"/>
              <a:t>Pedagogical Support</a:t>
            </a:r>
          </a:p>
        </p:txBody>
      </p:sp>
      <p:sp>
        <p:nvSpPr>
          <p:cNvPr id="3" name="Slide Number Placeholder 2">
            <a:extLst>
              <a:ext uri="{FF2B5EF4-FFF2-40B4-BE49-F238E27FC236}">
                <a16:creationId xmlns:a16="http://schemas.microsoft.com/office/drawing/2014/main" id="{C2048910-5A6C-9F19-5B55-1A3A46DB6211}"/>
              </a:ext>
            </a:extLst>
          </p:cNvPr>
          <p:cNvSpPr>
            <a:spLocks noGrp="1"/>
          </p:cNvSpPr>
          <p:nvPr>
            <p:ph type="sldNum" sz="quarter" idx="11"/>
          </p:nvPr>
        </p:nvSpPr>
        <p:spPr/>
        <p:txBody>
          <a:bodyPr/>
          <a:lstStyle/>
          <a:p>
            <a:pPr>
              <a:defRPr/>
            </a:pPr>
            <a:fld id="{6E0AA622-F4CE-604D-A669-CD3D12FC535C}" type="slidenum">
              <a:rPr lang="en-US" smtClean="0"/>
              <a:pPr>
                <a:defRPr/>
              </a:pPr>
              <a:t>17</a:t>
            </a:fld>
            <a:endParaRPr lang="en-US"/>
          </a:p>
        </p:txBody>
      </p:sp>
      <p:sp>
        <p:nvSpPr>
          <p:cNvPr id="5" name="Text Box 4">
            <a:extLst>
              <a:ext uri="{FF2B5EF4-FFF2-40B4-BE49-F238E27FC236}">
                <a16:creationId xmlns:a16="http://schemas.microsoft.com/office/drawing/2014/main" id="{B3D4EC7C-9240-962B-E452-CF1ABF836B6D}"/>
              </a:ext>
            </a:extLst>
          </p:cNvPr>
          <p:cNvSpPr txBox="1">
            <a:spLocks noChangeArrowheads="1"/>
          </p:cNvSpPr>
          <p:nvPr/>
        </p:nvSpPr>
        <p:spPr bwMode="auto">
          <a:xfrm>
            <a:off x="609600" y="1219200"/>
            <a:ext cx="8077200" cy="338554"/>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r>
              <a:rPr lang="en-US" sz="1600" dirty="0"/>
              <a:t>Program verification with natural deduction and basic reasoning steps</a:t>
            </a:r>
          </a:p>
        </p:txBody>
      </p:sp>
      <p:sp>
        <p:nvSpPr>
          <p:cNvPr id="8" name="TextBox 7">
            <a:extLst>
              <a:ext uri="{FF2B5EF4-FFF2-40B4-BE49-F238E27FC236}">
                <a16:creationId xmlns:a16="http://schemas.microsoft.com/office/drawing/2014/main" id="{547A47DC-2602-8EC5-F2BC-EAAA4A9C3C9B}"/>
              </a:ext>
            </a:extLst>
          </p:cNvPr>
          <p:cNvSpPr txBox="1"/>
          <p:nvPr/>
        </p:nvSpPr>
        <p:spPr>
          <a:xfrm>
            <a:off x="1066800" y="6345535"/>
            <a:ext cx="6491457" cy="461665"/>
          </a:xfrm>
          <a:prstGeom prst="rect">
            <a:avLst/>
          </a:prstGeom>
          <a:noFill/>
        </p:spPr>
        <p:txBody>
          <a:bodyPr wrap="none" rtlCol="0">
            <a:spAutoFit/>
          </a:bodyPr>
          <a:lstStyle/>
          <a:p>
            <a:r>
              <a:rPr lang="en-US" dirty="0"/>
              <a:t>See </a:t>
            </a:r>
            <a:r>
              <a:rPr lang="en-US" dirty="0" err="1">
                <a:latin typeface="Courier New" panose="02070309020205020404" pitchFamily="49" charset="0"/>
                <a:cs typeface="Courier New" panose="02070309020205020404" pitchFamily="49" charset="0"/>
              </a:rPr>
              <a:t>misc</a:t>
            </a:r>
            <a:r>
              <a:rPr lang="en-US" dirty="0">
                <a:latin typeface="Courier New" panose="02070309020205020404" pitchFamily="49" charset="0"/>
                <a:cs typeface="Courier New" panose="02070309020205020404" pitchFamily="49" charset="0"/>
              </a:rPr>
              <a:t>-examples/natural-deduction</a:t>
            </a:r>
          </a:p>
        </p:txBody>
      </p:sp>
      <p:sp>
        <p:nvSpPr>
          <p:cNvPr id="11" name="TextBox 10">
            <a:extLst>
              <a:ext uri="{FF2B5EF4-FFF2-40B4-BE49-F238E27FC236}">
                <a16:creationId xmlns:a16="http://schemas.microsoft.com/office/drawing/2014/main" id="{9D98E4F1-38B9-2BF7-E346-43A5BC4E58DC}"/>
              </a:ext>
            </a:extLst>
          </p:cNvPr>
          <p:cNvSpPr txBox="1"/>
          <p:nvPr/>
        </p:nvSpPr>
        <p:spPr>
          <a:xfrm>
            <a:off x="6227097" y="1916287"/>
            <a:ext cx="2514600" cy="4154984"/>
          </a:xfrm>
          <a:prstGeom prst="rect">
            <a:avLst/>
          </a:prstGeom>
          <a:noFill/>
        </p:spPr>
        <p:txBody>
          <a:bodyPr wrap="square" rtlCol="0">
            <a:spAutoFit/>
          </a:bodyPr>
          <a:lstStyle/>
          <a:p>
            <a:r>
              <a:rPr lang="en-US" dirty="0"/>
              <a:t>Students are first taught to reason about program constructs using Hoare triples and basic reasoning steps…</a:t>
            </a:r>
          </a:p>
          <a:p>
            <a:endParaRPr lang="en-US" dirty="0"/>
          </a:p>
          <a:p>
            <a:r>
              <a:rPr lang="en-US" dirty="0"/>
              <a:t>…before moving to automated verification</a:t>
            </a:r>
          </a:p>
        </p:txBody>
      </p:sp>
      <p:grpSp>
        <p:nvGrpSpPr>
          <p:cNvPr id="21" name="Group 10">
            <a:extLst>
              <a:ext uri="{FF2B5EF4-FFF2-40B4-BE49-F238E27FC236}">
                <a16:creationId xmlns:a16="http://schemas.microsoft.com/office/drawing/2014/main" id="{F658B0DC-86AC-A115-135A-2A6764C2A860}"/>
              </a:ext>
            </a:extLst>
          </p:cNvPr>
          <p:cNvGrpSpPr>
            <a:grpSpLocks/>
          </p:cNvGrpSpPr>
          <p:nvPr/>
        </p:nvGrpSpPr>
        <p:grpSpPr bwMode="auto">
          <a:xfrm>
            <a:off x="1066799" y="5335560"/>
            <a:ext cx="3124202" cy="508156"/>
            <a:chOff x="4655978" y="2154230"/>
            <a:chExt cx="2071404" cy="509391"/>
          </a:xfrm>
        </p:grpSpPr>
        <p:sp>
          <p:nvSpPr>
            <p:cNvPr id="22" name="Text Box 12">
              <a:extLst>
                <a:ext uri="{FF2B5EF4-FFF2-40B4-BE49-F238E27FC236}">
                  <a16:creationId xmlns:a16="http://schemas.microsoft.com/office/drawing/2014/main" id="{0CAEF58F-3BDF-CBC1-2464-30D69CB3665E}"/>
                </a:ext>
              </a:extLst>
            </p:cNvPr>
            <p:cNvSpPr txBox="1">
              <a:spLocks noChangeArrowheads="1"/>
            </p:cNvSpPr>
            <p:nvPr/>
          </p:nvSpPr>
          <p:spPr bwMode="auto">
            <a:xfrm>
              <a:off x="5069305" y="2355096"/>
              <a:ext cx="1658077" cy="308525"/>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err="1"/>
                <a:t>Logika</a:t>
              </a:r>
              <a:r>
                <a:rPr lang="en-US" altLang="x-none" sz="1400" i="1" dirty="0"/>
                <a:t> correctness checks</a:t>
              </a:r>
            </a:p>
          </p:txBody>
        </p:sp>
        <p:sp>
          <p:nvSpPr>
            <p:cNvPr id="23" name="Line 13">
              <a:extLst>
                <a:ext uri="{FF2B5EF4-FFF2-40B4-BE49-F238E27FC236}">
                  <a16:creationId xmlns:a16="http://schemas.microsoft.com/office/drawing/2014/main" id="{EF307A14-8CE2-91B8-356E-FD4D159F3C80}"/>
                </a:ext>
              </a:extLst>
            </p:cNvPr>
            <p:cNvSpPr>
              <a:spLocks noChangeShapeType="1"/>
            </p:cNvSpPr>
            <p:nvPr/>
          </p:nvSpPr>
          <p:spPr bwMode="auto">
            <a:xfrm flipH="1" flipV="1">
              <a:off x="4655978" y="2154230"/>
              <a:ext cx="413325" cy="381628"/>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dirty="0"/>
            </a:p>
          </p:txBody>
        </p:sp>
      </p:grpSp>
      <p:pic>
        <p:nvPicPr>
          <p:cNvPr id="4" name="Picture 3">
            <a:extLst>
              <a:ext uri="{FF2B5EF4-FFF2-40B4-BE49-F238E27FC236}">
                <a16:creationId xmlns:a16="http://schemas.microsoft.com/office/drawing/2014/main" id="{7197FE53-D880-E146-D672-74E695855721}"/>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69004" y="1689100"/>
            <a:ext cx="3521996" cy="4711700"/>
          </a:xfrm>
          <a:prstGeom prst="rect">
            <a:avLst/>
          </a:prstGeom>
        </p:spPr>
      </p:pic>
      <p:grpSp>
        <p:nvGrpSpPr>
          <p:cNvPr id="15" name="Group 10">
            <a:extLst>
              <a:ext uri="{FF2B5EF4-FFF2-40B4-BE49-F238E27FC236}">
                <a16:creationId xmlns:a16="http://schemas.microsoft.com/office/drawing/2014/main" id="{E8EDAC88-9E1D-A11E-E978-A40C046FED5C}"/>
              </a:ext>
            </a:extLst>
          </p:cNvPr>
          <p:cNvGrpSpPr>
            <a:grpSpLocks/>
          </p:cNvGrpSpPr>
          <p:nvPr/>
        </p:nvGrpSpPr>
        <p:grpSpPr bwMode="auto">
          <a:xfrm>
            <a:off x="2895600" y="2755180"/>
            <a:ext cx="3086105" cy="523220"/>
            <a:chOff x="3799284" y="2247113"/>
            <a:chExt cx="2046145" cy="524492"/>
          </a:xfrm>
        </p:grpSpPr>
        <p:sp>
          <p:nvSpPr>
            <p:cNvPr id="16" name="Text Box 12">
              <a:extLst>
                <a:ext uri="{FF2B5EF4-FFF2-40B4-BE49-F238E27FC236}">
                  <a16:creationId xmlns:a16="http://schemas.microsoft.com/office/drawing/2014/main" id="{092AAF08-BC4F-3181-9875-F06BC6A001A3}"/>
                </a:ext>
              </a:extLst>
            </p:cNvPr>
            <p:cNvSpPr txBox="1">
              <a:spLocks noChangeArrowheads="1"/>
            </p:cNvSpPr>
            <p:nvPr/>
          </p:nvSpPr>
          <p:spPr bwMode="auto">
            <a:xfrm>
              <a:off x="4405550" y="2247113"/>
              <a:ext cx="1439879" cy="524492"/>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Algebra (numerical expression simplification)</a:t>
              </a:r>
            </a:p>
          </p:txBody>
        </p:sp>
        <p:sp>
          <p:nvSpPr>
            <p:cNvPr id="17" name="Line 13">
              <a:extLst>
                <a:ext uri="{FF2B5EF4-FFF2-40B4-BE49-F238E27FC236}">
                  <a16:creationId xmlns:a16="http://schemas.microsoft.com/office/drawing/2014/main" id="{320A1CC9-5F46-5EAA-2A7C-DF2F91C0E3B5}"/>
                </a:ext>
              </a:extLst>
            </p:cNvPr>
            <p:cNvSpPr>
              <a:spLocks noChangeShapeType="1"/>
            </p:cNvSpPr>
            <p:nvPr/>
          </p:nvSpPr>
          <p:spPr bwMode="auto">
            <a:xfrm flipH="1">
              <a:off x="3799284" y="2509361"/>
              <a:ext cx="606264" cy="262244"/>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7" name="Group 10">
            <a:extLst>
              <a:ext uri="{FF2B5EF4-FFF2-40B4-BE49-F238E27FC236}">
                <a16:creationId xmlns:a16="http://schemas.microsoft.com/office/drawing/2014/main" id="{33EFBF9E-C88E-E498-A6AA-5FB6DDEB5398}"/>
              </a:ext>
            </a:extLst>
          </p:cNvPr>
          <p:cNvGrpSpPr>
            <a:grpSpLocks/>
          </p:cNvGrpSpPr>
          <p:nvPr/>
        </p:nvGrpSpPr>
        <p:grpSpPr bwMode="auto">
          <a:xfrm>
            <a:off x="3067048" y="4496845"/>
            <a:ext cx="1504952" cy="315122"/>
            <a:chOff x="3799284" y="2455716"/>
            <a:chExt cx="997811" cy="315888"/>
          </a:xfrm>
        </p:grpSpPr>
        <p:sp>
          <p:nvSpPr>
            <p:cNvPr id="9" name="Text Box 12">
              <a:extLst>
                <a:ext uri="{FF2B5EF4-FFF2-40B4-BE49-F238E27FC236}">
                  <a16:creationId xmlns:a16="http://schemas.microsoft.com/office/drawing/2014/main" id="{71A7B470-3E30-908A-5936-490DDB9F35BA}"/>
                </a:ext>
              </a:extLst>
            </p:cNvPr>
            <p:cNvSpPr txBox="1">
              <a:spLocks noChangeArrowheads="1"/>
            </p:cNvSpPr>
            <p:nvPr/>
          </p:nvSpPr>
          <p:spPr bwMode="auto">
            <a:xfrm>
              <a:off x="4050089" y="2455716"/>
              <a:ext cx="747006" cy="308525"/>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Substitution</a:t>
              </a:r>
            </a:p>
          </p:txBody>
        </p:sp>
        <p:sp>
          <p:nvSpPr>
            <p:cNvPr id="10" name="Line 13">
              <a:extLst>
                <a:ext uri="{FF2B5EF4-FFF2-40B4-BE49-F238E27FC236}">
                  <a16:creationId xmlns:a16="http://schemas.microsoft.com/office/drawing/2014/main" id="{12284B3C-90DC-8042-0C75-3BF957447E67}"/>
                </a:ext>
              </a:extLst>
            </p:cNvPr>
            <p:cNvSpPr>
              <a:spLocks noChangeShapeType="1"/>
            </p:cNvSpPr>
            <p:nvPr/>
          </p:nvSpPr>
          <p:spPr bwMode="auto">
            <a:xfrm flipH="1">
              <a:off x="3799284" y="2683824"/>
              <a:ext cx="239982" cy="87780"/>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24" name="Group 10">
            <a:extLst>
              <a:ext uri="{FF2B5EF4-FFF2-40B4-BE49-F238E27FC236}">
                <a16:creationId xmlns:a16="http://schemas.microsoft.com/office/drawing/2014/main" id="{B4CF63F9-5B7F-1B9F-C8AC-762E4E208E42}"/>
              </a:ext>
            </a:extLst>
          </p:cNvPr>
          <p:cNvGrpSpPr>
            <a:grpSpLocks/>
          </p:cNvGrpSpPr>
          <p:nvPr/>
        </p:nvGrpSpPr>
        <p:grpSpPr bwMode="auto">
          <a:xfrm>
            <a:off x="3962401" y="5735994"/>
            <a:ext cx="1438277" cy="523220"/>
            <a:chOff x="3843491" y="2347733"/>
            <a:chExt cx="953604" cy="524492"/>
          </a:xfrm>
        </p:grpSpPr>
        <p:sp>
          <p:nvSpPr>
            <p:cNvPr id="25" name="Text Box 12">
              <a:extLst>
                <a:ext uri="{FF2B5EF4-FFF2-40B4-BE49-F238E27FC236}">
                  <a16:creationId xmlns:a16="http://schemas.microsoft.com/office/drawing/2014/main" id="{FA46287F-707A-0D41-02E9-37C0B990EE24}"/>
                </a:ext>
              </a:extLst>
            </p:cNvPr>
            <p:cNvSpPr txBox="1">
              <a:spLocks noChangeArrowheads="1"/>
            </p:cNvSpPr>
            <p:nvPr/>
          </p:nvSpPr>
          <p:spPr bwMode="auto">
            <a:xfrm>
              <a:off x="4050089" y="2347733"/>
              <a:ext cx="747006" cy="524492"/>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Natural Deduction</a:t>
              </a:r>
            </a:p>
          </p:txBody>
        </p:sp>
        <p:sp>
          <p:nvSpPr>
            <p:cNvPr id="26" name="Line 13">
              <a:extLst>
                <a:ext uri="{FF2B5EF4-FFF2-40B4-BE49-F238E27FC236}">
                  <a16:creationId xmlns:a16="http://schemas.microsoft.com/office/drawing/2014/main" id="{4DB86B96-A91C-0639-83BB-570EA63071D6}"/>
                </a:ext>
              </a:extLst>
            </p:cNvPr>
            <p:cNvSpPr>
              <a:spLocks noChangeShapeType="1"/>
            </p:cNvSpPr>
            <p:nvPr/>
          </p:nvSpPr>
          <p:spPr bwMode="auto">
            <a:xfrm flipH="1" flipV="1">
              <a:off x="3843491" y="2587383"/>
              <a:ext cx="195775" cy="96442"/>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Tree>
    <p:extLst>
      <p:ext uri="{BB962C8B-B14F-4D97-AF65-F5344CB8AC3E}">
        <p14:creationId xmlns:p14="http://schemas.microsoft.com/office/powerpoint/2010/main" val="3418834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EDA703-5ADF-5800-6B9D-81256599DF2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3B3533-9CD9-17D9-2DE1-6051BEB407B0}"/>
              </a:ext>
            </a:extLst>
          </p:cNvPr>
          <p:cNvSpPr>
            <a:spLocks noGrp="1"/>
          </p:cNvSpPr>
          <p:nvPr>
            <p:ph type="title"/>
          </p:nvPr>
        </p:nvSpPr>
        <p:spPr/>
        <p:txBody>
          <a:bodyPr/>
          <a:lstStyle/>
          <a:p>
            <a:r>
              <a:rPr lang="en-US" dirty="0"/>
              <a:t>Free Online Textbook</a:t>
            </a:r>
          </a:p>
        </p:txBody>
      </p:sp>
      <p:sp>
        <p:nvSpPr>
          <p:cNvPr id="3" name="Slide Number Placeholder 2">
            <a:extLst>
              <a:ext uri="{FF2B5EF4-FFF2-40B4-BE49-F238E27FC236}">
                <a16:creationId xmlns:a16="http://schemas.microsoft.com/office/drawing/2014/main" id="{CC2436B9-E304-1F1E-3456-0FA68EAD034F}"/>
              </a:ext>
            </a:extLst>
          </p:cNvPr>
          <p:cNvSpPr>
            <a:spLocks noGrp="1"/>
          </p:cNvSpPr>
          <p:nvPr>
            <p:ph type="sldNum" sz="quarter" idx="11"/>
          </p:nvPr>
        </p:nvSpPr>
        <p:spPr/>
        <p:txBody>
          <a:bodyPr/>
          <a:lstStyle/>
          <a:p>
            <a:pPr>
              <a:defRPr/>
            </a:pPr>
            <a:fld id="{6E0AA622-F4CE-604D-A669-CD3D12FC535C}" type="slidenum">
              <a:rPr lang="en-US" smtClean="0"/>
              <a:pPr>
                <a:defRPr/>
              </a:pPr>
              <a:t>18</a:t>
            </a:fld>
            <a:endParaRPr lang="en-US"/>
          </a:p>
        </p:txBody>
      </p:sp>
      <p:sp>
        <p:nvSpPr>
          <p:cNvPr id="5" name="Text Box 4">
            <a:extLst>
              <a:ext uri="{FF2B5EF4-FFF2-40B4-BE49-F238E27FC236}">
                <a16:creationId xmlns:a16="http://schemas.microsoft.com/office/drawing/2014/main" id="{F374AE97-0F11-7309-E9E7-8BF73AC53829}"/>
              </a:ext>
            </a:extLst>
          </p:cNvPr>
          <p:cNvSpPr txBox="1">
            <a:spLocks noChangeArrowheads="1"/>
          </p:cNvSpPr>
          <p:nvPr/>
        </p:nvSpPr>
        <p:spPr bwMode="auto">
          <a:xfrm>
            <a:off x="609600" y="1219200"/>
            <a:ext cx="8077200" cy="338554"/>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r>
              <a:rPr lang="en-US" sz="1600" dirty="0"/>
              <a:t>This textbook emphasizes basics of logic and manual program proofs</a:t>
            </a:r>
          </a:p>
        </p:txBody>
      </p:sp>
      <p:sp>
        <p:nvSpPr>
          <p:cNvPr id="8" name="TextBox 7">
            <a:extLst>
              <a:ext uri="{FF2B5EF4-FFF2-40B4-BE49-F238E27FC236}">
                <a16:creationId xmlns:a16="http://schemas.microsoft.com/office/drawing/2014/main" id="{DBD4A3A1-8B2E-6B46-4348-FCB59BF6E2E1}"/>
              </a:ext>
            </a:extLst>
          </p:cNvPr>
          <p:cNvSpPr txBox="1"/>
          <p:nvPr/>
        </p:nvSpPr>
        <p:spPr>
          <a:xfrm>
            <a:off x="1066800" y="6222164"/>
            <a:ext cx="5732403" cy="461665"/>
          </a:xfrm>
          <a:prstGeom prst="rect">
            <a:avLst/>
          </a:prstGeom>
          <a:noFill/>
        </p:spPr>
        <p:txBody>
          <a:bodyPr wrap="none" rtlCol="0">
            <a:spAutoFit/>
          </a:bodyPr>
          <a:lstStyle/>
          <a:p>
            <a:r>
              <a:rPr lang="en-US" dirty="0"/>
              <a:t>See </a:t>
            </a:r>
            <a:r>
              <a:rPr lang="en-US" dirty="0">
                <a:hlinkClick r:id="rId2"/>
              </a:rPr>
              <a:t>https://textbooks.cs.ksu.edu/cis301/</a:t>
            </a:r>
            <a:endParaRPr lang="en-US" dirty="0"/>
          </a:p>
        </p:txBody>
      </p:sp>
      <p:pic>
        <p:nvPicPr>
          <p:cNvPr id="6" name="Picture 5">
            <a:extLst>
              <a:ext uri="{FF2B5EF4-FFF2-40B4-BE49-F238E27FC236}">
                <a16:creationId xmlns:a16="http://schemas.microsoft.com/office/drawing/2014/main" id="{F184D9B7-DA74-652E-09B6-0AD3E15FEA5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96686" y="1666611"/>
            <a:ext cx="6934200" cy="4343400"/>
          </a:xfrm>
          <a:prstGeom prst="rect">
            <a:avLst/>
          </a:prstGeom>
        </p:spPr>
      </p:pic>
    </p:spTree>
    <p:extLst>
      <p:ext uri="{BB962C8B-B14F-4D97-AF65-F5344CB8AC3E}">
        <p14:creationId xmlns:p14="http://schemas.microsoft.com/office/powerpoint/2010/main" val="11178289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BB97F-5405-F6EC-4C95-DA7F39753DF7}"/>
              </a:ext>
            </a:extLst>
          </p:cNvPr>
          <p:cNvSpPr>
            <a:spLocks noGrp="1"/>
          </p:cNvSpPr>
          <p:nvPr>
            <p:ph type="title"/>
          </p:nvPr>
        </p:nvSpPr>
        <p:spPr/>
        <p:txBody>
          <a:bodyPr/>
          <a:lstStyle/>
          <a:p>
            <a:r>
              <a:rPr lang="en-US" dirty="0"/>
              <a:t>Lecture Outline</a:t>
            </a:r>
          </a:p>
        </p:txBody>
      </p:sp>
      <p:sp>
        <p:nvSpPr>
          <p:cNvPr id="3" name="Text Placeholder 2">
            <a:extLst>
              <a:ext uri="{FF2B5EF4-FFF2-40B4-BE49-F238E27FC236}">
                <a16:creationId xmlns:a16="http://schemas.microsoft.com/office/drawing/2014/main" id="{854BFB86-BC4E-1892-0660-6240E3F04C7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7E615B7-68E9-9310-6108-0FA380352045}"/>
              </a:ext>
            </a:extLst>
          </p:cNvPr>
          <p:cNvSpPr>
            <a:spLocks noGrp="1"/>
          </p:cNvSpPr>
          <p:nvPr>
            <p:ph type="sldNum" sz="quarter" idx="11"/>
          </p:nvPr>
        </p:nvSpPr>
        <p:spPr/>
        <p:txBody>
          <a:bodyPr/>
          <a:lstStyle/>
          <a:p>
            <a:pPr>
              <a:defRPr/>
            </a:pPr>
            <a:fld id="{50848EDB-E059-EE4C-BEE4-92ACBFC1ACEA}" type="slidenum">
              <a:rPr lang="en-US" smtClean="0"/>
              <a:pPr>
                <a:defRPr/>
              </a:pPr>
              <a:t>19</a:t>
            </a:fld>
            <a:endParaRPr lang="en-US"/>
          </a:p>
        </p:txBody>
      </p:sp>
    </p:spTree>
    <p:extLst>
      <p:ext uri="{BB962C8B-B14F-4D97-AF65-F5344CB8AC3E}">
        <p14:creationId xmlns:p14="http://schemas.microsoft.com/office/powerpoint/2010/main" val="15790737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9B8EB9B5-8858-B77F-F8F7-666B85F4AC2D}"/>
              </a:ext>
            </a:extLst>
          </p:cNvPr>
          <p:cNvSpPr/>
          <p:nvPr/>
        </p:nvSpPr>
        <p:spPr bwMode="auto">
          <a:xfrm>
            <a:off x="4870596" y="2305086"/>
            <a:ext cx="4109572" cy="4095714"/>
          </a:xfrm>
          <a:prstGeom prst="rect">
            <a:avLst/>
          </a:prstGeom>
          <a:solidFill>
            <a:schemeClr val="accent5">
              <a:lumMod val="40000"/>
              <a:lumOff val="60000"/>
            </a:schemeClr>
          </a:solidFill>
          <a:ln w="9525" cap="flat" cmpd="sng" algn="ctr">
            <a:no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sp>
        <p:nvSpPr>
          <p:cNvPr id="5" name="Title 4">
            <a:extLst>
              <a:ext uri="{FF2B5EF4-FFF2-40B4-BE49-F238E27FC236}">
                <a16:creationId xmlns:a16="http://schemas.microsoft.com/office/drawing/2014/main" id="{EFEAD773-F54B-07B2-5543-B480948A38AC}"/>
              </a:ext>
            </a:extLst>
          </p:cNvPr>
          <p:cNvSpPr>
            <a:spLocks noGrp="1"/>
          </p:cNvSpPr>
          <p:nvPr>
            <p:ph type="title"/>
          </p:nvPr>
        </p:nvSpPr>
        <p:spPr/>
        <p:txBody>
          <a:bodyPr/>
          <a:lstStyle/>
          <a:p>
            <a:r>
              <a:rPr lang="en-US" dirty="0"/>
              <a:t>Slang &amp; </a:t>
            </a:r>
            <a:r>
              <a:rPr lang="en-US" dirty="0" err="1"/>
              <a:t>Logika</a:t>
            </a:r>
            <a:endParaRPr lang="en-US" dirty="0"/>
          </a:p>
        </p:txBody>
      </p:sp>
      <p:sp>
        <p:nvSpPr>
          <p:cNvPr id="4" name="Slide Number Placeholder 3">
            <a:extLst>
              <a:ext uri="{FF2B5EF4-FFF2-40B4-BE49-F238E27FC236}">
                <a16:creationId xmlns:a16="http://schemas.microsoft.com/office/drawing/2014/main" id="{EC50BBF8-D9A4-263F-2E92-E867544C5873}"/>
              </a:ext>
            </a:extLst>
          </p:cNvPr>
          <p:cNvSpPr>
            <a:spLocks noGrp="1"/>
          </p:cNvSpPr>
          <p:nvPr>
            <p:ph type="sldNum" sz="quarter" idx="11"/>
          </p:nvPr>
        </p:nvSpPr>
        <p:spPr/>
        <p:txBody>
          <a:bodyPr/>
          <a:lstStyle/>
          <a:p>
            <a:pPr>
              <a:defRPr/>
            </a:pPr>
            <a:fld id="{C22399C2-1ADD-1549-9753-CEA7C1EED1B8}" type="slidenum">
              <a:rPr lang="en-US" smtClean="0"/>
              <a:pPr>
                <a:defRPr/>
              </a:pPr>
              <a:t>2</a:t>
            </a:fld>
            <a:endParaRPr lang="en-US"/>
          </a:p>
        </p:txBody>
      </p:sp>
      <p:pic>
        <p:nvPicPr>
          <p:cNvPr id="6" name="example-merged.png" descr="example-merged.png">
            <a:extLst>
              <a:ext uri="{FF2B5EF4-FFF2-40B4-BE49-F238E27FC236}">
                <a16:creationId xmlns:a16="http://schemas.microsoft.com/office/drawing/2014/main" id="{88310EA2-8502-0E65-8AFB-F0A6934535D9}"/>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85800" y="2460585"/>
            <a:ext cx="4114137" cy="2568615"/>
          </a:xfrm>
          <a:prstGeom prst="rect">
            <a:avLst/>
          </a:prstGeom>
          <a:ln w="12700">
            <a:miter lim="400000"/>
          </a:ln>
        </p:spPr>
      </p:pic>
      <p:sp>
        <p:nvSpPr>
          <p:cNvPr id="8" name="IntelliJ IDE integration">
            <a:extLst>
              <a:ext uri="{FF2B5EF4-FFF2-40B4-BE49-F238E27FC236}">
                <a16:creationId xmlns:a16="http://schemas.microsoft.com/office/drawing/2014/main" id="{ACC817F9-18A7-377C-FE04-5CCF90995558}"/>
              </a:ext>
            </a:extLst>
          </p:cNvPr>
          <p:cNvSpPr txBox="1"/>
          <p:nvPr/>
        </p:nvSpPr>
        <p:spPr>
          <a:xfrm>
            <a:off x="717755" y="5040002"/>
            <a:ext cx="1739259" cy="2718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1" i="1"/>
            </a:lvl1pPr>
          </a:lstStyle>
          <a:p>
            <a:r>
              <a:rPr sz="1100" dirty="0"/>
              <a:t>IntelliJ IDE integration</a:t>
            </a:r>
          </a:p>
        </p:txBody>
      </p:sp>
      <p:sp>
        <p:nvSpPr>
          <p:cNvPr id="26" name="TextBox 25">
            <a:extLst>
              <a:ext uri="{FF2B5EF4-FFF2-40B4-BE49-F238E27FC236}">
                <a16:creationId xmlns:a16="http://schemas.microsoft.com/office/drawing/2014/main" id="{F7A26534-5772-2A76-D1A4-363DCC2AA89D}"/>
              </a:ext>
            </a:extLst>
          </p:cNvPr>
          <p:cNvSpPr txBox="1"/>
          <p:nvPr/>
        </p:nvSpPr>
        <p:spPr>
          <a:xfrm>
            <a:off x="685800" y="1624023"/>
            <a:ext cx="4038600" cy="584775"/>
          </a:xfrm>
          <a:prstGeom prst="rect">
            <a:avLst/>
          </a:prstGeom>
          <a:solidFill>
            <a:schemeClr val="accent2"/>
          </a:solidFill>
        </p:spPr>
        <p:txBody>
          <a:bodyPr wrap="square" rtlCol="0">
            <a:spAutoFit/>
          </a:bodyPr>
          <a:lstStyle/>
          <a:p>
            <a:pPr algn="l">
              <a:defRPr sz="3800"/>
            </a:pPr>
            <a:r>
              <a:rPr lang="en-US" sz="1600" b="1" dirty="0"/>
              <a:t>Slang</a:t>
            </a:r>
            <a:r>
              <a:rPr lang="en-US" sz="1600" dirty="0"/>
              <a:t> - </a:t>
            </a:r>
            <a:r>
              <a:rPr lang="en-US" sz="1600" i="1" dirty="0"/>
              <a:t>safety-critical subset of Scala + integrated contract and proof language</a:t>
            </a:r>
          </a:p>
        </p:txBody>
      </p:sp>
      <p:sp>
        <p:nvSpPr>
          <p:cNvPr id="27" name="TextBox 26">
            <a:extLst>
              <a:ext uri="{FF2B5EF4-FFF2-40B4-BE49-F238E27FC236}">
                <a16:creationId xmlns:a16="http://schemas.microsoft.com/office/drawing/2014/main" id="{E7494B73-EF22-7DBA-3A96-DA3EEB7B3EA1}"/>
              </a:ext>
            </a:extLst>
          </p:cNvPr>
          <p:cNvSpPr txBox="1"/>
          <p:nvPr/>
        </p:nvSpPr>
        <p:spPr>
          <a:xfrm>
            <a:off x="4800600" y="1624022"/>
            <a:ext cx="4179568" cy="584775"/>
          </a:xfrm>
          <a:prstGeom prst="rect">
            <a:avLst/>
          </a:prstGeom>
          <a:solidFill>
            <a:schemeClr val="accent2"/>
          </a:solidFill>
        </p:spPr>
        <p:txBody>
          <a:bodyPr wrap="square" rtlCol="0">
            <a:spAutoFit/>
          </a:bodyPr>
          <a:lstStyle/>
          <a:p>
            <a:pPr>
              <a:defRPr sz="3700"/>
            </a:pPr>
            <a:r>
              <a:rPr lang="en-US" sz="1600" b="1" dirty="0" err="1"/>
              <a:t>Logika</a:t>
            </a:r>
            <a:r>
              <a:rPr lang="en-US" sz="1600" b="1" dirty="0"/>
              <a:t> </a:t>
            </a:r>
            <a:r>
              <a:rPr lang="en-US" sz="1600" dirty="0"/>
              <a:t>- compositional contract checking via </a:t>
            </a:r>
            <a:r>
              <a:rPr lang="en-US" sz="1600" i="1" dirty="0"/>
              <a:t>scalable incremental symbolic execution</a:t>
            </a:r>
          </a:p>
        </p:txBody>
      </p:sp>
      <p:pic>
        <p:nvPicPr>
          <p:cNvPr id="28" name="Image" descr="Image">
            <a:extLst>
              <a:ext uri="{FF2B5EF4-FFF2-40B4-BE49-F238E27FC236}">
                <a16:creationId xmlns:a16="http://schemas.microsoft.com/office/drawing/2014/main" id="{D76C560F-38F7-6D04-B410-03EB84CCD27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24730" y="3107685"/>
            <a:ext cx="2141777" cy="413224"/>
          </a:xfrm>
          <a:prstGeom prst="rect">
            <a:avLst/>
          </a:prstGeom>
          <a:ln w="12700" cap="flat">
            <a:noFill/>
            <a:miter lim="400000"/>
          </a:ln>
          <a:effectLst/>
        </p:spPr>
      </p:pic>
      <p:pic>
        <p:nvPicPr>
          <p:cNvPr id="29" name="Image" descr="Image">
            <a:extLst>
              <a:ext uri="{FF2B5EF4-FFF2-40B4-BE49-F238E27FC236}">
                <a16:creationId xmlns:a16="http://schemas.microsoft.com/office/drawing/2014/main" id="{8D9A44F4-77AE-F6AE-3910-3696AFB9BF6D}"/>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153357" y="2516622"/>
            <a:ext cx="1762043" cy="1640205"/>
          </a:xfrm>
          <a:prstGeom prst="rect">
            <a:avLst/>
          </a:prstGeom>
          <a:ln w="12700" cap="flat">
            <a:noFill/>
            <a:miter lim="400000"/>
          </a:ln>
          <a:effectLst/>
        </p:spPr>
      </p:pic>
      <p:pic>
        <p:nvPicPr>
          <p:cNvPr id="32" name="Image" descr="Image">
            <a:extLst>
              <a:ext uri="{FF2B5EF4-FFF2-40B4-BE49-F238E27FC236}">
                <a16:creationId xmlns:a16="http://schemas.microsoft.com/office/drawing/2014/main" id="{98F388A9-817A-954D-ECFB-FF4E2D0F90D9}"/>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852814" y="4226947"/>
            <a:ext cx="592163" cy="592163"/>
          </a:xfrm>
          <a:prstGeom prst="rect">
            <a:avLst/>
          </a:prstGeom>
          <a:ln w="12700" cap="flat">
            <a:noFill/>
            <a:miter lim="400000"/>
          </a:ln>
          <a:effectLst/>
        </p:spPr>
      </p:pic>
      <p:sp>
        <p:nvSpPr>
          <p:cNvPr id="33" name="Rectangle">
            <a:extLst>
              <a:ext uri="{FF2B5EF4-FFF2-40B4-BE49-F238E27FC236}">
                <a16:creationId xmlns:a16="http://schemas.microsoft.com/office/drawing/2014/main" id="{C5776233-FA97-B12B-53A7-3B0ACE4236E4}"/>
              </a:ext>
            </a:extLst>
          </p:cNvPr>
          <p:cNvSpPr/>
          <p:nvPr/>
        </p:nvSpPr>
        <p:spPr>
          <a:xfrm>
            <a:off x="5066499" y="3998728"/>
            <a:ext cx="1949268" cy="1683478"/>
          </a:xfrm>
          <a:prstGeom prst="rect">
            <a:avLst/>
          </a:prstGeom>
          <a:noFill/>
          <a:ln w="50800" cap="flat">
            <a:solidFill>
              <a:srgbClr val="000000"/>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35" name="Logical Constraints">
            <a:extLst>
              <a:ext uri="{FF2B5EF4-FFF2-40B4-BE49-F238E27FC236}">
                <a16:creationId xmlns:a16="http://schemas.microsoft.com/office/drawing/2014/main" id="{22F842D2-9781-42C7-E0FC-B6C965E7D888}"/>
              </a:ext>
            </a:extLst>
          </p:cNvPr>
          <p:cNvSpPr txBox="1"/>
          <p:nvPr/>
        </p:nvSpPr>
        <p:spPr>
          <a:xfrm>
            <a:off x="5024730" y="2652378"/>
            <a:ext cx="1813375" cy="58477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b="1"/>
            </a:lvl1pPr>
          </a:lstStyle>
          <a:p>
            <a:r>
              <a:rPr sz="1200" i="1" dirty="0"/>
              <a:t>Logical Constraints</a:t>
            </a:r>
          </a:p>
        </p:txBody>
      </p:sp>
      <p:pic>
        <p:nvPicPr>
          <p:cNvPr id="36" name="Image" descr="Image">
            <a:extLst>
              <a:ext uri="{FF2B5EF4-FFF2-40B4-BE49-F238E27FC236}">
                <a16:creationId xmlns:a16="http://schemas.microsoft.com/office/drawing/2014/main" id="{FBE16280-462A-560B-B73E-01C14888F160}"/>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133246" y="4371527"/>
            <a:ext cx="734154" cy="413224"/>
          </a:xfrm>
          <a:prstGeom prst="rect">
            <a:avLst/>
          </a:prstGeom>
          <a:ln w="12700" cap="flat">
            <a:noFill/>
            <a:miter lim="400000"/>
          </a:ln>
          <a:effectLst/>
        </p:spPr>
      </p:pic>
      <p:pic>
        <p:nvPicPr>
          <p:cNvPr id="40" name="Image" descr="Image">
            <a:extLst>
              <a:ext uri="{FF2B5EF4-FFF2-40B4-BE49-F238E27FC236}">
                <a16:creationId xmlns:a16="http://schemas.microsoft.com/office/drawing/2014/main" id="{0597D584-BDDE-188E-92B5-FBC524DE276E}"/>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5263407" y="5175937"/>
            <a:ext cx="1201362" cy="359532"/>
          </a:xfrm>
          <a:prstGeom prst="rect">
            <a:avLst/>
          </a:prstGeom>
          <a:ln w="12700" cap="flat">
            <a:noFill/>
            <a:miter lim="400000"/>
          </a:ln>
          <a:effectLst/>
        </p:spPr>
      </p:pic>
      <p:sp>
        <p:nvSpPr>
          <p:cNvPr id="41" name="…">
            <a:extLst>
              <a:ext uri="{FF2B5EF4-FFF2-40B4-BE49-F238E27FC236}">
                <a16:creationId xmlns:a16="http://schemas.microsoft.com/office/drawing/2014/main" id="{3249ADD3-F6F7-619E-8DB4-887A70654AA7}"/>
              </a:ext>
            </a:extLst>
          </p:cNvPr>
          <p:cNvSpPr txBox="1"/>
          <p:nvPr/>
        </p:nvSpPr>
        <p:spPr>
          <a:xfrm>
            <a:off x="5449855" y="4500796"/>
            <a:ext cx="701242" cy="6075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sz="5700"/>
            </a:lvl1pPr>
          </a:lstStyle>
          <a:p>
            <a:r>
              <a:rPr sz="4800" dirty="0"/>
              <a:t>…</a:t>
            </a:r>
          </a:p>
        </p:txBody>
      </p:sp>
      <p:pic>
        <p:nvPicPr>
          <p:cNvPr id="42" name="Image" descr="Image">
            <a:extLst>
              <a:ext uri="{FF2B5EF4-FFF2-40B4-BE49-F238E27FC236}">
                <a16:creationId xmlns:a16="http://schemas.microsoft.com/office/drawing/2014/main" id="{C370D216-D51C-2A61-167A-79C0BF17ABC4}"/>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6481899" y="3901696"/>
            <a:ext cx="634247" cy="550032"/>
          </a:xfrm>
          <a:prstGeom prst="rect">
            <a:avLst/>
          </a:prstGeom>
          <a:ln w="12700" cap="flat">
            <a:noFill/>
            <a:miter lim="400000"/>
          </a:ln>
          <a:effectLst/>
        </p:spPr>
      </p:pic>
      <p:pic>
        <p:nvPicPr>
          <p:cNvPr id="47" name="Image" descr="Image">
            <a:extLst>
              <a:ext uri="{FF2B5EF4-FFF2-40B4-BE49-F238E27FC236}">
                <a16:creationId xmlns:a16="http://schemas.microsoft.com/office/drawing/2014/main" id="{615685CE-D41D-9FCC-534D-720BB970EBAF}"/>
              </a:ext>
            </a:extLst>
          </p:cNvPr>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7904376" y="5580136"/>
            <a:ext cx="677824" cy="722586"/>
          </a:xfrm>
          <a:prstGeom prst="rect">
            <a:avLst/>
          </a:prstGeom>
          <a:ln w="12700" cap="flat">
            <a:noFill/>
            <a:miter lim="400000"/>
          </a:ln>
          <a:effectLst/>
        </p:spPr>
      </p:pic>
      <p:pic>
        <p:nvPicPr>
          <p:cNvPr id="48" name="Image" descr="Image">
            <a:extLst>
              <a:ext uri="{FF2B5EF4-FFF2-40B4-BE49-F238E27FC236}">
                <a16:creationId xmlns:a16="http://schemas.microsoft.com/office/drawing/2014/main" id="{B2962ECB-7DF2-45C3-A0B5-3AD3E8B907E3}"/>
              </a:ext>
            </a:extLst>
          </p:cNvPr>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7612778" y="4840467"/>
            <a:ext cx="1111439" cy="649682"/>
          </a:xfrm>
          <a:prstGeom prst="rect">
            <a:avLst/>
          </a:prstGeom>
          <a:ln w="12700" cap="flat">
            <a:noFill/>
            <a:miter lim="400000"/>
          </a:ln>
          <a:effectLst/>
        </p:spPr>
      </p:pic>
      <p:sp>
        <p:nvSpPr>
          <p:cNvPr id="49" name="Logical Constraints">
            <a:extLst>
              <a:ext uri="{FF2B5EF4-FFF2-40B4-BE49-F238E27FC236}">
                <a16:creationId xmlns:a16="http://schemas.microsoft.com/office/drawing/2014/main" id="{9E1D5517-D4DE-0F03-6360-C9659160C832}"/>
              </a:ext>
            </a:extLst>
          </p:cNvPr>
          <p:cNvSpPr txBox="1"/>
          <p:nvPr/>
        </p:nvSpPr>
        <p:spPr>
          <a:xfrm>
            <a:off x="7015767" y="2225625"/>
            <a:ext cx="2164126" cy="3589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b="1"/>
            </a:lvl1pPr>
          </a:lstStyle>
          <a:p>
            <a:r>
              <a:rPr lang="en-US" sz="1200" i="1" dirty="0"/>
              <a:t>Incremental Evaluation</a:t>
            </a:r>
            <a:endParaRPr sz="1200" i="1" dirty="0"/>
          </a:p>
        </p:txBody>
      </p:sp>
      <p:sp>
        <p:nvSpPr>
          <p:cNvPr id="50" name="Logical Constraints">
            <a:extLst>
              <a:ext uri="{FF2B5EF4-FFF2-40B4-BE49-F238E27FC236}">
                <a16:creationId xmlns:a16="http://schemas.microsoft.com/office/drawing/2014/main" id="{1D7AC57B-37BC-C281-6C9A-4B58621F1356}"/>
              </a:ext>
            </a:extLst>
          </p:cNvPr>
          <p:cNvSpPr txBox="1"/>
          <p:nvPr/>
        </p:nvSpPr>
        <p:spPr>
          <a:xfrm>
            <a:off x="7213644" y="4309932"/>
            <a:ext cx="1510573" cy="47758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b="1"/>
            </a:lvl1pPr>
          </a:lstStyle>
          <a:p>
            <a:r>
              <a:rPr lang="en-US" sz="1400" i="1" dirty="0"/>
              <a:t>Server-based Architecture</a:t>
            </a:r>
            <a:endParaRPr sz="1400" i="1" dirty="0"/>
          </a:p>
        </p:txBody>
      </p:sp>
      <p:sp>
        <p:nvSpPr>
          <p:cNvPr id="51" name="Logical Constraints">
            <a:extLst>
              <a:ext uri="{FF2B5EF4-FFF2-40B4-BE49-F238E27FC236}">
                <a16:creationId xmlns:a16="http://schemas.microsoft.com/office/drawing/2014/main" id="{570B801C-F545-22E7-54A8-2BA63DA43D1E}"/>
              </a:ext>
            </a:extLst>
          </p:cNvPr>
          <p:cNvSpPr txBox="1"/>
          <p:nvPr/>
        </p:nvSpPr>
        <p:spPr>
          <a:xfrm>
            <a:off x="5104931" y="3980086"/>
            <a:ext cx="1562581" cy="3589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b="1"/>
            </a:lvl1pPr>
          </a:lstStyle>
          <a:p>
            <a:r>
              <a:rPr lang="en-US" sz="1400" i="1" dirty="0"/>
              <a:t>SMT Solvers</a:t>
            </a:r>
            <a:endParaRPr sz="1400" i="1" dirty="0"/>
          </a:p>
        </p:txBody>
      </p:sp>
    </p:spTree>
    <p:extLst>
      <p:ext uri="{BB962C8B-B14F-4D97-AF65-F5344CB8AC3E}">
        <p14:creationId xmlns:p14="http://schemas.microsoft.com/office/powerpoint/2010/main" val="38577407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357B9-3C41-D7C2-E693-804F8190A80E}"/>
              </a:ext>
            </a:extLst>
          </p:cNvPr>
          <p:cNvSpPr>
            <a:spLocks noGrp="1"/>
          </p:cNvSpPr>
          <p:nvPr>
            <p:ph type="title"/>
          </p:nvPr>
        </p:nvSpPr>
        <p:spPr/>
        <p:txBody>
          <a:bodyPr/>
          <a:lstStyle/>
          <a:p>
            <a:r>
              <a:rPr lang="en-US" dirty="0"/>
              <a:t>Session Schedule</a:t>
            </a:r>
          </a:p>
        </p:txBody>
      </p:sp>
      <p:sp>
        <p:nvSpPr>
          <p:cNvPr id="3" name="Content Placeholder 2">
            <a:extLst>
              <a:ext uri="{FF2B5EF4-FFF2-40B4-BE49-F238E27FC236}">
                <a16:creationId xmlns:a16="http://schemas.microsoft.com/office/drawing/2014/main" id="{E43B6FA0-6381-08F7-69E2-110DED47C891}"/>
              </a:ext>
            </a:extLst>
          </p:cNvPr>
          <p:cNvSpPr>
            <a:spLocks noGrp="1"/>
          </p:cNvSpPr>
          <p:nvPr>
            <p:ph idx="1"/>
          </p:nvPr>
        </p:nvSpPr>
        <p:spPr/>
        <p:txBody>
          <a:bodyPr/>
          <a:lstStyle/>
          <a:p>
            <a:r>
              <a:rPr lang="en-US" sz="2800" dirty="0"/>
              <a:t>Morning 01 (M-01)</a:t>
            </a:r>
          </a:p>
          <a:p>
            <a:pPr lvl="1"/>
            <a:r>
              <a:rPr lang="en-US" sz="2400" dirty="0" err="1"/>
              <a:t>Logika</a:t>
            </a:r>
            <a:r>
              <a:rPr lang="en-US" sz="2400" dirty="0"/>
              <a:t> Basics</a:t>
            </a:r>
          </a:p>
          <a:p>
            <a:r>
              <a:rPr lang="en-US" sz="2800" dirty="0"/>
              <a:t>Morning 02 (M-02)</a:t>
            </a:r>
          </a:p>
          <a:p>
            <a:pPr lvl="1"/>
            <a:r>
              <a:rPr lang="en-US" sz="2400" dirty="0"/>
              <a:t>Proving properties of loops, sequences, etc.</a:t>
            </a:r>
          </a:p>
          <a:p>
            <a:r>
              <a:rPr lang="en-US" sz="2800" dirty="0"/>
              <a:t>Afternoon 01 (A-01)</a:t>
            </a:r>
          </a:p>
          <a:p>
            <a:pPr lvl="1"/>
            <a:r>
              <a:rPr lang="en-US" sz="2400" dirty="0"/>
              <a:t>Advanced </a:t>
            </a:r>
            <a:r>
              <a:rPr lang="en-US" sz="2400" dirty="0" err="1"/>
              <a:t>Logika</a:t>
            </a:r>
            <a:endParaRPr lang="en-US" sz="2400" dirty="0"/>
          </a:p>
          <a:p>
            <a:pPr lvl="2"/>
            <a:r>
              <a:rPr lang="en-US" sz="2000" dirty="0"/>
              <a:t>Induction</a:t>
            </a:r>
          </a:p>
          <a:p>
            <a:pPr lvl="2"/>
            <a:r>
              <a:rPr lang="en-US" sz="2000" dirty="0"/>
              <a:t>Rewriting</a:t>
            </a:r>
          </a:p>
          <a:p>
            <a:r>
              <a:rPr lang="en-US" sz="2800" dirty="0"/>
              <a:t>Afternoon 02 (A-02)</a:t>
            </a:r>
          </a:p>
          <a:p>
            <a:pPr lvl="1"/>
            <a:r>
              <a:rPr lang="en-US" sz="2400" dirty="0"/>
              <a:t>Model-driven development with contracts</a:t>
            </a:r>
          </a:p>
        </p:txBody>
      </p:sp>
      <p:sp>
        <p:nvSpPr>
          <p:cNvPr id="4" name="Slide Number Placeholder 3">
            <a:extLst>
              <a:ext uri="{FF2B5EF4-FFF2-40B4-BE49-F238E27FC236}">
                <a16:creationId xmlns:a16="http://schemas.microsoft.com/office/drawing/2014/main" id="{4FA4A7C9-724E-46B7-0CAF-FD5B5948E290}"/>
              </a:ext>
            </a:extLst>
          </p:cNvPr>
          <p:cNvSpPr>
            <a:spLocks noGrp="1"/>
          </p:cNvSpPr>
          <p:nvPr>
            <p:ph type="sldNum" sz="quarter" idx="11"/>
          </p:nvPr>
        </p:nvSpPr>
        <p:spPr/>
        <p:txBody>
          <a:bodyPr/>
          <a:lstStyle/>
          <a:p>
            <a:pPr>
              <a:defRPr/>
            </a:pPr>
            <a:fld id="{C22399C2-1ADD-1549-9753-CEA7C1EED1B8}" type="slidenum">
              <a:rPr lang="en-US" smtClean="0"/>
              <a:pPr>
                <a:defRPr/>
              </a:pPr>
              <a:t>20</a:t>
            </a:fld>
            <a:endParaRPr lang="en-US"/>
          </a:p>
        </p:txBody>
      </p:sp>
    </p:spTree>
    <p:extLst>
      <p:ext uri="{BB962C8B-B14F-4D97-AF65-F5344CB8AC3E}">
        <p14:creationId xmlns:p14="http://schemas.microsoft.com/office/powerpoint/2010/main" val="15043211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C974C-9D27-EE2B-52EE-9321BE343D10}"/>
              </a:ext>
            </a:extLst>
          </p:cNvPr>
          <p:cNvSpPr>
            <a:spLocks noGrp="1"/>
          </p:cNvSpPr>
          <p:nvPr>
            <p:ph type="title"/>
          </p:nvPr>
        </p:nvSpPr>
        <p:spPr/>
        <p:txBody>
          <a:bodyPr/>
          <a:lstStyle/>
          <a:p>
            <a:r>
              <a:rPr lang="en-US" dirty="0"/>
              <a:t>M-01 </a:t>
            </a:r>
            <a:r>
              <a:rPr lang="en-US" dirty="0" err="1"/>
              <a:t>Logika</a:t>
            </a:r>
            <a:r>
              <a:rPr lang="en-US" dirty="0"/>
              <a:t> Basics</a:t>
            </a:r>
          </a:p>
        </p:txBody>
      </p:sp>
      <p:sp>
        <p:nvSpPr>
          <p:cNvPr id="3" name="Slide Number Placeholder 2">
            <a:extLst>
              <a:ext uri="{FF2B5EF4-FFF2-40B4-BE49-F238E27FC236}">
                <a16:creationId xmlns:a16="http://schemas.microsoft.com/office/drawing/2014/main" id="{93DB5790-E4BF-FAC3-330A-F60CEBC682B5}"/>
              </a:ext>
            </a:extLst>
          </p:cNvPr>
          <p:cNvSpPr>
            <a:spLocks noGrp="1"/>
          </p:cNvSpPr>
          <p:nvPr>
            <p:ph type="sldNum" sz="quarter" idx="11"/>
          </p:nvPr>
        </p:nvSpPr>
        <p:spPr/>
        <p:txBody>
          <a:bodyPr/>
          <a:lstStyle/>
          <a:p>
            <a:pPr>
              <a:defRPr/>
            </a:pPr>
            <a:fld id="{6E0AA622-F4CE-604D-A669-CD3D12FC535C}" type="slidenum">
              <a:rPr lang="en-US" smtClean="0"/>
              <a:pPr>
                <a:defRPr/>
              </a:pPr>
              <a:t>21</a:t>
            </a:fld>
            <a:endParaRPr lang="en-US"/>
          </a:p>
        </p:txBody>
      </p:sp>
      <p:sp>
        <p:nvSpPr>
          <p:cNvPr id="4" name="Text Box 4">
            <a:extLst>
              <a:ext uri="{FF2B5EF4-FFF2-40B4-BE49-F238E27FC236}">
                <a16:creationId xmlns:a16="http://schemas.microsoft.com/office/drawing/2014/main" id="{85F0801E-741B-FF49-949E-A8BABAF1C776}"/>
              </a:ext>
            </a:extLst>
          </p:cNvPr>
          <p:cNvSpPr txBox="1">
            <a:spLocks noChangeArrowheads="1"/>
          </p:cNvSpPr>
          <p:nvPr/>
        </p:nvSpPr>
        <p:spPr bwMode="auto">
          <a:xfrm>
            <a:off x="609600" y="1219200"/>
            <a:ext cx="8077200" cy="338554"/>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r>
              <a:rPr lang="en-US" sz="1600" dirty="0"/>
              <a:t>Overview of the </a:t>
            </a:r>
            <a:r>
              <a:rPr lang="en-US" sz="1600" dirty="0" err="1"/>
              <a:t>Sireum</a:t>
            </a:r>
            <a:r>
              <a:rPr lang="en-US" sz="1600" dirty="0"/>
              <a:t> Integrated Verification Environment</a:t>
            </a:r>
          </a:p>
        </p:txBody>
      </p:sp>
      <p:pic>
        <p:nvPicPr>
          <p:cNvPr id="5" name="Picture 4">
            <a:extLst>
              <a:ext uri="{FF2B5EF4-FFF2-40B4-BE49-F238E27FC236}">
                <a16:creationId xmlns:a16="http://schemas.microsoft.com/office/drawing/2014/main" id="{2902EFEA-1368-4F23-B1D1-EB29E76DF27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7200" y="1548276"/>
            <a:ext cx="7848600" cy="5081124"/>
          </a:xfrm>
          <a:prstGeom prst="rect">
            <a:avLst/>
          </a:prstGeom>
        </p:spPr>
      </p:pic>
      <p:grpSp>
        <p:nvGrpSpPr>
          <p:cNvPr id="6" name="Group 5">
            <a:extLst>
              <a:ext uri="{FF2B5EF4-FFF2-40B4-BE49-F238E27FC236}">
                <a16:creationId xmlns:a16="http://schemas.microsoft.com/office/drawing/2014/main" id="{3052DBC6-706B-9625-C906-992C136473B2}"/>
              </a:ext>
            </a:extLst>
          </p:cNvPr>
          <p:cNvGrpSpPr/>
          <p:nvPr/>
        </p:nvGrpSpPr>
        <p:grpSpPr>
          <a:xfrm>
            <a:off x="1143000" y="2234076"/>
            <a:ext cx="4038600" cy="1752600"/>
            <a:chOff x="1143000" y="1981200"/>
            <a:chExt cx="4038600" cy="1752600"/>
          </a:xfrm>
        </p:grpSpPr>
        <p:sp>
          <p:nvSpPr>
            <p:cNvPr id="7" name="Rectangle 6">
              <a:extLst>
                <a:ext uri="{FF2B5EF4-FFF2-40B4-BE49-F238E27FC236}">
                  <a16:creationId xmlns:a16="http://schemas.microsoft.com/office/drawing/2014/main" id="{705861E4-1AE9-C8FB-6EB0-EA9D6CD7F14D}"/>
                </a:ext>
              </a:extLst>
            </p:cNvPr>
            <p:cNvSpPr/>
            <p:nvPr/>
          </p:nvSpPr>
          <p:spPr bwMode="auto">
            <a:xfrm>
              <a:off x="1143000" y="2133600"/>
              <a:ext cx="4038600" cy="1600200"/>
            </a:xfrm>
            <a:prstGeom prst="rect">
              <a:avLst/>
            </a:prstGeom>
            <a:noFill/>
            <a:ln w="38100" cap="flat" cmpd="sng" algn="ctr">
              <a:solidFill>
                <a:srgbClr val="FF0000"/>
              </a:solidFill>
              <a:prstDash val="sysDash"/>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sp>
          <p:nvSpPr>
            <p:cNvPr id="8" name="Text Box 12">
              <a:extLst>
                <a:ext uri="{FF2B5EF4-FFF2-40B4-BE49-F238E27FC236}">
                  <a16:creationId xmlns:a16="http://schemas.microsoft.com/office/drawing/2014/main" id="{BA3D9895-E38F-F712-CF9C-88AA744F740A}"/>
                </a:ext>
              </a:extLst>
            </p:cNvPr>
            <p:cNvSpPr txBox="1">
              <a:spLocks noChangeArrowheads="1"/>
            </p:cNvSpPr>
            <p:nvPr/>
          </p:nvSpPr>
          <p:spPr bwMode="auto">
            <a:xfrm>
              <a:off x="3810000" y="1981200"/>
              <a:ext cx="1219200" cy="276999"/>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wrap="square" anchor="ctr">
              <a:prstTxWarp prst="textNoShape">
                <a:avLst/>
              </a:prstTxWarp>
              <a:spAutoFit/>
            </a:bodyPr>
            <a:lstStyle/>
            <a:p>
              <a:pPr algn="l"/>
              <a:r>
                <a:rPr lang="en-US" sz="1200" i="1" dirty="0"/>
                <a:t>Slang Contract</a:t>
              </a:r>
            </a:p>
          </p:txBody>
        </p:sp>
      </p:grpSp>
      <p:sp>
        <p:nvSpPr>
          <p:cNvPr id="9" name="Text Box 12">
            <a:extLst>
              <a:ext uri="{FF2B5EF4-FFF2-40B4-BE49-F238E27FC236}">
                <a16:creationId xmlns:a16="http://schemas.microsoft.com/office/drawing/2014/main" id="{82DD1195-B047-3B0E-B169-2FEA1B83ABC1}"/>
              </a:ext>
            </a:extLst>
          </p:cNvPr>
          <p:cNvSpPr txBox="1">
            <a:spLocks noChangeArrowheads="1"/>
          </p:cNvSpPr>
          <p:nvPr/>
        </p:nvSpPr>
        <p:spPr bwMode="auto">
          <a:xfrm>
            <a:off x="3276600" y="5358276"/>
            <a:ext cx="1371600" cy="276999"/>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wrap="square" anchor="ctr">
            <a:prstTxWarp prst="textNoShape">
              <a:avLst/>
            </a:prstTxWarp>
            <a:spAutoFit/>
          </a:bodyPr>
          <a:lstStyle/>
          <a:p>
            <a:pPr algn="l"/>
            <a:r>
              <a:rPr lang="en-US" sz="1200" i="1" dirty="0"/>
              <a:t>Application Code</a:t>
            </a:r>
          </a:p>
        </p:txBody>
      </p:sp>
      <p:grpSp>
        <p:nvGrpSpPr>
          <p:cNvPr id="10" name="Group 9">
            <a:extLst>
              <a:ext uri="{FF2B5EF4-FFF2-40B4-BE49-F238E27FC236}">
                <a16:creationId xmlns:a16="http://schemas.microsoft.com/office/drawing/2014/main" id="{16B79FD9-F1A8-3641-6AC7-34FD2F3713C8}"/>
              </a:ext>
            </a:extLst>
          </p:cNvPr>
          <p:cNvGrpSpPr/>
          <p:nvPr/>
        </p:nvGrpSpPr>
        <p:grpSpPr>
          <a:xfrm>
            <a:off x="152400" y="2386476"/>
            <a:ext cx="8382000" cy="4119265"/>
            <a:chOff x="152400" y="2133600"/>
            <a:chExt cx="8382000" cy="4119265"/>
          </a:xfrm>
        </p:grpSpPr>
        <p:sp>
          <p:nvSpPr>
            <p:cNvPr id="11" name="Text Box 12">
              <a:extLst>
                <a:ext uri="{FF2B5EF4-FFF2-40B4-BE49-F238E27FC236}">
                  <a16:creationId xmlns:a16="http://schemas.microsoft.com/office/drawing/2014/main" id="{4D703C10-9343-B832-2181-50B25BC7F543}"/>
                </a:ext>
              </a:extLst>
            </p:cNvPr>
            <p:cNvSpPr txBox="1">
              <a:spLocks noChangeArrowheads="1"/>
            </p:cNvSpPr>
            <p:nvPr/>
          </p:nvSpPr>
          <p:spPr bwMode="auto">
            <a:xfrm>
              <a:off x="6096000" y="2133600"/>
              <a:ext cx="2438400" cy="461665"/>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wrap="square" anchor="ctr">
              <a:prstTxWarp prst="textNoShape">
                <a:avLst/>
              </a:prstTxWarp>
              <a:spAutoFit/>
            </a:bodyPr>
            <a:lstStyle/>
            <a:p>
              <a:pPr algn="l"/>
              <a:r>
                <a:rPr lang="en-US" sz="1200" i="1" dirty="0"/>
                <a:t>Drill down display for verification conditions and SMT interaction</a:t>
              </a:r>
            </a:p>
          </p:txBody>
        </p:sp>
        <p:grpSp>
          <p:nvGrpSpPr>
            <p:cNvPr id="12" name="Group 11">
              <a:extLst>
                <a:ext uri="{FF2B5EF4-FFF2-40B4-BE49-F238E27FC236}">
                  <a16:creationId xmlns:a16="http://schemas.microsoft.com/office/drawing/2014/main" id="{E45A080C-CDE6-BDBB-BBA2-4675E16A1307}"/>
                </a:ext>
              </a:extLst>
            </p:cNvPr>
            <p:cNvGrpSpPr/>
            <p:nvPr/>
          </p:nvGrpSpPr>
          <p:grpSpPr>
            <a:xfrm>
              <a:off x="152400" y="5410200"/>
              <a:ext cx="1371600" cy="842665"/>
              <a:chOff x="152400" y="5410200"/>
              <a:chExt cx="1371600" cy="842665"/>
            </a:xfrm>
          </p:grpSpPr>
          <p:sp>
            <p:nvSpPr>
              <p:cNvPr id="13" name="Oval 12">
                <a:extLst>
                  <a:ext uri="{FF2B5EF4-FFF2-40B4-BE49-F238E27FC236}">
                    <a16:creationId xmlns:a16="http://schemas.microsoft.com/office/drawing/2014/main" id="{86E34DF6-F8C4-018F-25FB-57D6C35AEAC8}"/>
                  </a:ext>
                </a:extLst>
              </p:cNvPr>
              <p:cNvSpPr/>
              <p:nvPr/>
            </p:nvSpPr>
            <p:spPr bwMode="auto">
              <a:xfrm>
                <a:off x="838200" y="5410200"/>
                <a:ext cx="381000" cy="381000"/>
              </a:xfrm>
              <a:prstGeom prst="ellipse">
                <a:avLst/>
              </a:prstGeom>
              <a:noFill/>
              <a:ln w="19050" cap="flat" cmpd="sng" algn="ctr">
                <a:solidFill>
                  <a:srgbClr val="FF0000"/>
                </a:solidFill>
                <a:prstDash val="sysDash"/>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sp>
            <p:nvSpPr>
              <p:cNvPr id="14" name="Text Box 12">
                <a:extLst>
                  <a:ext uri="{FF2B5EF4-FFF2-40B4-BE49-F238E27FC236}">
                    <a16:creationId xmlns:a16="http://schemas.microsoft.com/office/drawing/2014/main" id="{528A6527-3404-C4A2-006F-2EE46EDB1FCF}"/>
                  </a:ext>
                </a:extLst>
              </p:cNvPr>
              <p:cNvSpPr txBox="1">
                <a:spLocks noChangeArrowheads="1"/>
              </p:cNvSpPr>
              <p:nvPr/>
            </p:nvSpPr>
            <p:spPr bwMode="auto">
              <a:xfrm>
                <a:off x="152400" y="5791200"/>
                <a:ext cx="1371600" cy="461665"/>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wrap="square" anchor="ctr">
                <a:prstTxWarp prst="textNoShape">
                  <a:avLst/>
                </a:prstTxWarp>
                <a:spAutoFit/>
              </a:bodyPr>
              <a:lstStyle/>
              <a:p>
                <a:pPr algn="l"/>
                <a:r>
                  <a:rPr lang="en-US" sz="1200" i="1" dirty="0"/>
                  <a:t>Verification Drill-down Controls</a:t>
                </a:r>
              </a:p>
            </p:txBody>
          </p:sp>
        </p:grpSp>
      </p:grpSp>
    </p:spTree>
    <p:extLst>
      <p:ext uri="{BB962C8B-B14F-4D97-AF65-F5344CB8AC3E}">
        <p14:creationId xmlns:p14="http://schemas.microsoft.com/office/powerpoint/2010/main" val="8918626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EAE427-0D12-5235-961F-0CA18C3B61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CB5683-D589-6C59-1790-632DC1A2EC7C}"/>
              </a:ext>
            </a:extLst>
          </p:cNvPr>
          <p:cNvSpPr>
            <a:spLocks noGrp="1"/>
          </p:cNvSpPr>
          <p:nvPr>
            <p:ph type="title"/>
          </p:nvPr>
        </p:nvSpPr>
        <p:spPr/>
        <p:txBody>
          <a:bodyPr/>
          <a:lstStyle/>
          <a:p>
            <a:r>
              <a:rPr lang="en-US" dirty="0"/>
              <a:t>M-01 </a:t>
            </a:r>
            <a:r>
              <a:rPr lang="en-US" dirty="0" err="1"/>
              <a:t>Logika</a:t>
            </a:r>
            <a:r>
              <a:rPr lang="en-US" dirty="0"/>
              <a:t> Basics</a:t>
            </a:r>
          </a:p>
        </p:txBody>
      </p:sp>
      <p:sp>
        <p:nvSpPr>
          <p:cNvPr id="3" name="Slide Number Placeholder 2">
            <a:extLst>
              <a:ext uri="{FF2B5EF4-FFF2-40B4-BE49-F238E27FC236}">
                <a16:creationId xmlns:a16="http://schemas.microsoft.com/office/drawing/2014/main" id="{F5ACA307-D184-D2D2-E4AB-F9B4B2C17F44}"/>
              </a:ext>
            </a:extLst>
          </p:cNvPr>
          <p:cNvSpPr>
            <a:spLocks noGrp="1"/>
          </p:cNvSpPr>
          <p:nvPr>
            <p:ph type="sldNum" sz="quarter" idx="11"/>
          </p:nvPr>
        </p:nvSpPr>
        <p:spPr/>
        <p:txBody>
          <a:bodyPr/>
          <a:lstStyle/>
          <a:p>
            <a:pPr>
              <a:defRPr/>
            </a:pPr>
            <a:fld id="{6E0AA622-F4CE-604D-A669-CD3D12FC535C}" type="slidenum">
              <a:rPr lang="en-US" smtClean="0"/>
              <a:pPr>
                <a:defRPr/>
              </a:pPr>
              <a:t>22</a:t>
            </a:fld>
            <a:endParaRPr lang="en-US"/>
          </a:p>
        </p:txBody>
      </p:sp>
      <p:sp>
        <p:nvSpPr>
          <p:cNvPr id="4" name="Text Box 4">
            <a:extLst>
              <a:ext uri="{FF2B5EF4-FFF2-40B4-BE49-F238E27FC236}">
                <a16:creationId xmlns:a16="http://schemas.microsoft.com/office/drawing/2014/main" id="{0E7DB200-45EA-B527-EBD7-02CE657A9FF3}"/>
              </a:ext>
            </a:extLst>
          </p:cNvPr>
          <p:cNvSpPr txBox="1">
            <a:spLocks noChangeArrowheads="1"/>
          </p:cNvSpPr>
          <p:nvPr/>
        </p:nvSpPr>
        <p:spPr bwMode="auto">
          <a:xfrm>
            <a:off x="609600" y="1219200"/>
            <a:ext cx="8077200" cy="338554"/>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r>
              <a:rPr lang="en-US" sz="1600" dirty="0"/>
              <a:t>Verification concepts for assignment statements, conditionals, and method calls</a:t>
            </a:r>
          </a:p>
        </p:txBody>
      </p:sp>
      <p:pic>
        <p:nvPicPr>
          <p:cNvPr id="15" name="Picture 14">
            <a:extLst>
              <a:ext uri="{FF2B5EF4-FFF2-40B4-BE49-F238E27FC236}">
                <a16:creationId xmlns:a16="http://schemas.microsoft.com/office/drawing/2014/main" id="{18386B49-E556-D1AB-3556-D3079BAB2244}"/>
              </a:ext>
            </a:extLst>
          </p:cNvPr>
          <p:cNvPicPr>
            <a:picLocks noChangeAspect="1"/>
          </p:cNvPicPr>
          <p:nvPr/>
        </p:nvPicPr>
        <p:blipFill>
          <a:blip r:embed="rId2"/>
          <a:stretch>
            <a:fillRect/>
          </a:stretch>
        </p:blipFill>
        <p:spPr>
          <a:xfrm>
            <a:off x="685800" y="1767304"/>
            <a:ext cx="5316305" cy="4862096"/>
          </a:xfrm>
          <a:prstGeom prst="rect">
            <a:avLst/>
          </a:prstGeom>
        </p:spPr>
      </p:pic>
      <p:grpSp>
        <p:nvGrpSpPr>
          <p:cNvPr id="16" name="Group 10">
            <a:extLst>
              <a:ext uri="{FF2B5EF4-FFF2-40B4-BE49-F238E27FC236}">
                <a16:creationId xmlns:a16="http://schemas.microsoft.com/office/drawing/2014/main" id="{748987C9-E21C-DEF0-B75A-379716DE0695}"/>
              </a:ext>
            </a:extLst>
          </p:cNvPr>
          <p:cNvGrpSpPr>
            <a:grpSpLocks/>
          </p:cNvGrpSpPr>
          <p:nvPr/>
        </p:nvGrpSpPr>
        <p:grpSpPr bwMode="auto">
          <a:xfrm>
            <a:off x="4581645" y="2057400"/>
            <a:ext cx="3876553" cy="523220"/>
            <a:chOff x="3799284" y="2247113"/>
            <a:chExt cx="2570227" cy="524492"/>
          </a:xfrm>
        </p:grpSpPr>
        <p:sp>
          <p:nvSpPr>
            <p:cNvPr id="17" name="Text Box 12">
              <a:extLst>
                <a:ext uri="{FF2B5EF4-FFF2-40B4-BE49-F238E27FC236}">
                  <a16:creationId xmlns:a16="http://schemas.microsoft.com/office/drawing/2014/main" id="{011BD72C-293A-C009-E50D-1959170C30FE}"/>
                </a:ext>
              </a:extLst>
            </p:cNvPr>
            <p:cNvSpPr txBox="1">
              <a:spLocks noChangeArrowheads="1"/>
            </p:cNvSpPr>
            <p:nvPr/>
          </p:nvSpPr>
          <p:spPr bwMode="auto">
            <a:xfrm>
              <a:off x="4405550" y="2247113"/>
              <a:ext cx="1963961" cy="524492"/>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Principles of method contracts and assume/guarantee reasoning</a:t>
              </a:r>
            </a:p>
          </p:txBody>
        </p:sp>
        <p:sp>
          <p:nvSpPr>
            <p:cNvPr id="18" name="Line 13">
              <a:extLst>
                <a:ext uri="{FF2B5EF4-FFF2-40B4-BE49-F238E27FC236}">
                  <a16:creationId xmlns:a16="http://schemas.microsoft.com/office/drawing/2014/main" id="{893CCDDF-FC47-B803-6750-AFC73A19C1F4}"/>
                </a:ext>
              </a:extLst>
            </p:cNvPr>
            <p:cNvSpPr>
              <a:spLocks noChangeShapeType="1"/>
            </p:cNvSpPr>
            <p:nvPr/>
          </p:nvSpPr>
          <p:spPr bwMode="auto">
            <a:xfrm flipH="1">
              <a:off x="3799284" y="2509361"/>
              <a:ext cx="606264" cy="262244"/>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Tree>
    <p:extLst>
      <p:ext uri="{BB962C8B-B14F-4D97-AF65-F5344CB8AC3E}">
        <p14:creationId xmlns:p14="http://schemas.microsoft.com/office/powerpoint/2010/main" val="41211217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58CFF7-628A-FB7E-EE2C-9AFEE506C7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C1BE8F-2792-E7E8-21B4-A6E347352662}"/>
              </a:ext>
            </a:extLst>
          </p:cNvPr>
          <p:cNvSpPr>
            <a:spLocks noGrp="1"/>
          </p:cNvSpPr>
          <p:nvPr>
            <p:ph type="title"/>
          </p:nvPr>
        </p:nvSpPr>
        <p:spPr/>
        <p:txBody>
          <a:bodyPr/>
          <a:lstStyle/>
          <a:p>
            <a:r>
              <a:rPr lang="en-US" sz="3200" dirty="0"/>
              <a:t>M-02 Verification of Loops, Sequences</a:t>
            </a:r>
          </a:p>
        </p:txBody>
      </p:sp>
      <p:sp>
        <p:nvSpPr>
          <p:cNvPr id="3" name="Slide Number Placeholder 2">
            <a:extLst>
              <a:ext uri="{FF2B5EF4-FFF2-40B4-BE49-F238E27FC236}">
                <a16:creationId xmlns:a16="http://schemas.microsoft.com/office/drawing/2014/main" id="{CFC16098-EC3A-E417-7B90-A19BDB145C21}"/>
              </a:ext>
            </a:extLst>
          </p:cNvPr>
          <p:cNvSpPr>
            <a:spLocks noGrp="1"/>
          </p:cNvSpPr>
          <p:nvPr>
            <p:ph type="sldNum" sz="quarter" idx="11"/>
          </p:nvPr>
        </p:nvSpPr>
        <p:spPr/>
        <p:txBody>
          <a:bodyPr/>
          <a:lstStyle/>
          <a:p>
            <a:pPr>
              <a:defRPr/>
            </a:pPr>
            <a:fld id="{6E0AA622-F4CE-604D-A669-CD3D12FC535C}" type="slidenum">
              <a:rPr lang="en-US" smtClean="0"/>
              <a:pPr>
                <a:defRPr/>
              </a:pPr>
              <a:t>23</a:t>
            </a:fld>
            <a:endParaRPr lang="en-US"/>
          </a:p>
        </p:txBody>
      </p:sp>
      <p:sp>
        <p:nvSpPr>
          <p:cNvPr id="4" name="Text Box 4">
            <a:extLst>
              <a:ext uri="{FF2B5EF4-FFF2-40B4-BE49-F238E27FC236}">
                <a16:creationId xmlns:a16="http://schemas.microsoft.com/office/drawing/2014/main" id="{0A9E5B6F-C22F-14A2-C1D4-7B03EC1F1B6B}"/>
              </a:ext>
            </a:extLst>
          </p:cNvPr>
          <p:cNvSpPr txBox="1">
            <a:spLocks noChangeArrowheads="1"/>
          </p:cNvSpPr>
          <p:nvPr/>
        </p:nvSpPr>
        <p:spPr bwMode="auto">
          <a:xfrm>
            <a:off x="609600" y="1219200"/>
            <a:ext cx="8077200" cy="338554"/>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r>
              <a:rPr lang="en-US" sz="1600" dirty="0"/>
              <a:t>Verification concepts for loops, loop invariants, quantification over sequence elements </a:t>
            </a:r>
          </a:p>
        </p:txBody>
      </p:sp>
      <p:pic>
        <p:nvPicPr>
          <p:cNvPr id="5" name="Picture 4">
            <a:extLst>
              <a:ext uri="{FF2B5EF4-FFF2-40B4-BE49-F238E27FC236}">
                <a16:creationId xmlns:a16="http://schemas.microsoft.com/office/drawing/2014/main" id="{9C8F044D-E385-8C20-9654-FEB1AB41B601}"/>
              </a:ext>
            </a:extLst>
          </p:cNvPr>
          <p:cNvPicPr>
            <a:picLocks noChangeAspect="1"/>
          </p:cNvPicPr>
          <p:nvPr/>
        </p:nvPicPr>
        <p:blipFill>
          <a:blip r:embed="rId2"/>
          <a:stretch>
            <a:fillRect/>
          </a:stretch>
        </p:blipFill>
        <p:spPr>
          <a:xfrm>
            <a:off x="685800" y="1709782"/>
            <a:ext cx="4810245" cy="4928415"/>
          </a:xfrm>
          <a:prstGeom prst="rect">
            <a:avLst/>
          </a:prstGeom>
        </p:spPr>
      </p:pic>
      <p:grpSp>
        <p:nvGrpSpPr>
          <p:cNvPr id="16" name="Group 10">
            <a:extLst>
              <a:ext uri="{FF2B5EF4-FFF2-40B4-BE49-F238E27FC236}">
                <a16:creationId xmlns:a16="http://schemas.microsoft.com/office/drawing/2014/main" id="{2DE04C64-B96B-555A-DF47-ACAEA4B26C84}"/>
              </a:ext>
            </a:extLst>
          </p:cNvPr>
          <p:cNvGrpSpPr>
            <a:grpSpLocks/>
          </p:cNvGrpSpPr>
          <p:nvPr/>
        </p:nvGrpSpPr>
        <p:grpSpPr bwMode="auto">
          <a:xfrm>
            <a:off x="3276601" y="2850922"/>
            <a:ext cx="1828800" cy="415499"/>
            <a:chOff x="3799284" y="2355096"/>
            <a:chExt cx="2570227" cy="416509"/>
          </a:xfrm>
        </p:grpSpPr>
        <p:sp>
          <p:nvSpPr>
            <p:cNvPr id="17" name="Text Box 12">
              <a:extLst>
                <a:ext uri="{FF2B5EF4-FFF2-40B4-BE49-F238E27FC236}">
                  <a16:creationId xmlns:a16="http://schemas.microsoft.com/office/drawing/2014/main" id="{6DD4491B-38FD-076C-5F31-CF34FBC83991}"/>
                </a:ext>
              </a:extLst>
            </p:cNvPr>
            <p:cNvSpPr txBox="1">
              <a:spLocks noChangeArrowheads="1"/>
            </p:cNvSpPr>
            <p:nvPr/>
          </p:nvSpPr>
          <p:spPr bwMode="auto">
            <a:xfrm>
              <a:off x="4405550" y="2355096"/>
              <a:ext cx="1963961" cy="308525"/>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Loop invariants</a:t>
              </a:r>
            </a:p>
          </p:txBody>
        </p:sp>
        <p:sp>
          <p:nvSpPr>
            <p:cNvPr id="18" name="Line 13">
              <a:extLst>
                <a:ext uri="{FF2B5EF4-FFF2-40B4-BE49-F238E27FC236}">
                  <a16:creationId xmlns:a16="http://schemas.microsoft.com/office/drawing/2014/main" id="{F3D539C5-9FB5-D82C-DE70-571B801E7FB2}"/>
                </a:ext>
              </a:extLst>
            </p:cNvPr>
            <p:cNvSpPr>
              <a:spLocks noChangeShapeType="1"/>
            </p:cNvSpPr>
            <p:nvPr/>
          </p:nvSpPr>
          <p:spPr bwMode="auto">
            <a:xfrm flipH="1">
              <a:off x="3799284" y="2509361"/>
              <a:ext cx="606264" cy="262244"/>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6" name="Group 10">
            <a:extLst>
              <a:ext uri="{FF2B5EF4-FFF2-40B4-BE49-F238E27FC236}">
                <a16:creationId xmlns:a16="http://schemas.microsoft.com/office/drawing/2014/main" id="{874C5FAB-1052-0107-ACE8-B8CC9779884E}"/>
              </a:ext>
            </a:extLst>
          </p:cNvPr>
          <p:cNvGrpSpPr>
            <a:grpSpLocks/>
          </p:cNvGrpSpPr>
          <p:nvPr/>
        </p:nvGrpSpPr>
        <p:grpSpPr bwMode="auto">
          <a:xfrm>
            <a:off x="2819399" y="4279642"/>
            <a:ext cx="3432971" cy="523220"/>
            <a:chOff x="1544754" y="2247113"/>
            <a:chExt cx="4824757" cy="524492"/>
          </a:xfrm>
        </p:grpSpPr>
        <p:sp>
          <p:nvSpPr>
            <p:cNvPr id="7" name="Text Box 12">
              <a:extLst>
                <a:ext uri="{FF2B5EF4-FFF2-40B4-BE49-F238E27FC236}">
                  <a16:creationId xmlns:a16="http://schemas.microsoft.com/office/drawing/2014/main" id="{15F5A759-3D19-37F1-89A8-5844F7E1CE8E}"/>
                </a:ext>
              </a:extLst>
            </p:cNvPr>
            <p:cNvSpPr txBox="1">
              <a:spLocks noChangeArrowheads="1"/>
            </p:cNvSpPr>
            <p:nvPr/>
          </p:nvSpPr>
          <p:spPr bwMode="auto">
            <a:xfrm>
              <a:off x="4405550" y="2247113"/>
              <a:ext cx="1963961" cy="524492"/>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Sorting algorithms</a:t>
              </a:r>
            </a:p>
          </p:txBody>
        </p:sp>
        <p:sp>
          <p:nvSpPr>
            <p:cNvPr id="8" name="Line 13">
              <a:extLst>
                <a:ext uri="{FF2B5EF4-FFF2-40B4-BE49-F238E27FC236}">
                  <a16:creationId xmlns:a16="http://schemas.microsoft.com/office/drawing/2014/main" id="{FECC88FC-0AFD-9406-FC5F-2C09C8B41651}"/>
                </a:ext>
              </a:extLst>
            </p:cNvPr>
            <p:cNvSpPr>
              <a:spLocks noChangeShapeType="1"/>
            </p:cNvSpPr>
            <p:nvPr/>
          </p:nvSpPr>
          <p:spPr bwMode="auto">
            <a:xfrm flipH="1">
              <a:off x="1544754" y="2509361"/>
              <a:ext cx="2860793" cy="262244"/>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9" name="Group 10">
            <a:extLst>
              <a:ext uri="{FF2B5EF4-FFF2-40B4-BE49-F238E27FC236}">
                <a16:creationId xmlns:a16="http://schemas.microsoft.com/office/drawing/2014/main" id="{24708020-E8B9-4A8A-D619-9CF4D77096DF}"/>
              </a:ext>
            </a:extLst>
          </p:cNvPr>
          <p:cNvGrpSpPr>
            <a:grpSpLocks/>
          </p:cNvGrpSpPr>
          <p:nvPr/>
        </p:nvGrpSpPr>
        <p:grpSpPr bwMode="auto">
          <a:xfrm>
            <a:off x="5361432" y="3184109"/>
            <a:ext cx="2725413" cy="523220"/>
            <a:chOff x="1544753" y="2295723"/>
            <a:chExt cx="3830342" cy="524492"/>
          </a:xfrm>
        </p:grpSpPr>
        <p:sp>
          <p:nvSpPr>
            <p:cNvPr id="10" name="Text Box 12">
              <a:extLst>
                <a:ext uri="{FF2B5EF4-FFF2-40B4-BE49-F238E27FC236}">
                  <a16:creationId xmlns:a16="http://schemas.microsoft.com/office/drawing/2014/main" id="{556DC8C7-FCA6-83C6-41E8-0F96587C822D}"/>
                </a:ext>
              </a:extLst>
            </p:cNvPr>
            <p:cNvSpPr txBox="1">
              <a:spLocks noChangeArrowheads="1"/>
            </p:cNvSpPr>
            <p:nvPr/>
          </p:nvSpPr>
          <p:spPr bwMode="auto">
            <a:xfrm>
              <a:off x="2470032" y="2295723"/>
              <a:ext cx="2905063" cy="524492"/>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Quantification over sequence elements.</a:t>
              </a:r>
            </a:p>
          </p:txBody>
        </p:sp>
        <p:sp>
          <p:nvSpPr>
            <p:cNvPr id="11" name="Line 13">
              <a:extLst>
                <a:ext uri="{FF2B5EF4-FFF2-40B4-BE49-F238E27FC236}">
                  <a16:creationId xmlns:a16="http://schemas.microsoft.com/office/drawing/2014/main" id="{4740FCCB-CAEE-0172-D706-C8FA3E532F55}"/>
                </a:ext>
              </a:extLst>
            </p:cNvPr>
            <p:cNvSpPr>
              <a:spLocks noChangeShapeType="1"/>
            </p:cNvSpPr>
            <p:nvPr/>
          </p:nvSpPr>
          <p:spPr bwMode="auto">
            <a:xfrm flipH="1">
              <a:off x="1544753" y="2541208"/>
              <a:ext cx="925280" cy="230396"/>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Tree>
    <p:extLst>
      <p:ext uri="{BB962C8B-B14F-4D97-AF65-F5344CB8AC3E}">
        <p14:creationId xmlns:p14="http://schemas.microsoft.com/office/powerpoint/2010/main" val="39343618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FA6EAC-31B7-5DA7-23B6-2E2BA0A7B31D}"/>
            </a:ext>
          </a:extLst>
        </p:cNvPr>
        <p:cNvGrpSpPr/>
        <p:nvPr/>
      </p:nvGrpSpPr>
      <p:grpSpPr>
        <a:xfrm>
          <a:off x="0" y="0"/>
          <a:ext cx="0" cy="0"/>
          <a:chOff x="0" y="0"/>
          <a:chExt cx="0" cy="0"/>
        </a:xfrm>
      </p:grpSpPr>
      <p:pic>
        <p:nvPicPr>
          <p:cNvPr id="13" name="Picture 12">
            <a:extLst>
              <a:ext uri="{FF2B5EF4-FFF2-40B4-BE49-F238E27FC236}">
                <a16:creationId xmlns:a16="http://schemas.microsoft.com/office/drawing/2014/main" id="{2F700A40-5014-C7F7-4AE0-C0AFCE058408}"/>
              </a:ext>
            </a:extLst>
          </p:cNvPr>
          <p:cNvPicPr>
            <a:picLocks noChangeAspect="1"/>
          </p:cNvPicPr>
          <p:nvPr/>
        </p:nvPicPr>
        <p:blipFill>
          <a:blip r:embed="rId2"/>
          <a:stretch>
            <a:fillRect/>
          </a:stretch>
        </p:blipFill>
        <p:spPr>
          <a:xfrm>
            <a:off x="657828" y="1660653"/>
            <a:ext cx="6241026" cy="4959387"/>
          </a:xfrm>
          <a:prstGeom prst="rect">
            <a:avLst/>
          </a:prstGeom>
        </p:spPr>
      </p:pic>
      <p:sp>
        <p:nvSpPr>
          <p:cNvPr id="2" name="Title 1">
            <a:extLst>
              <a:ext uri="{FF2B5EF4-FFF2-40B4-BE49-F238E27FC236}">
                <a16:creationId xmlns:a16="http://schemas.microsoft.com/office/drawing/2014/main" id="{322C67AA-6783-CBF4-C985-989FA07810E7}"/>
              </a:ext>
            </a:extLst>
          </p:cNvPr>
          <p:cNvSpPr>
            <a:spLocks noGrp="1"/>
          </p:cNvSpPr>
          <p:nvPr>
            <p:ph type="title"/>
          </p:nvPr>
        </p:nvSpPr>
        <p:spPr/>
        <p:txBody>
          <a:bodyPr/>
          <a:lstStyle/>
          <a:p>
            <a:r>
              <a:rPr lang="en-US" sz="3200" dirty="0"/>
              <a:t>M-03 </a:t>
            </a:r>
            <a:r>
              <a:rPr lang="en-US" sz="3200" dirty="0" err="1"/>
              <a:t>Logika</a:t>
            </a:r>
            <a:r>
              <a:rPr lang="en-US" sz="3200" dirty="0"/>
              <a:t> Induction, Rewriting, etc.</a:t>
            </a:r>
          </a:p>
        </p:txBody>
      </p:sp>
      <p:sp>
        <p:nvSpPr>
          <p:cNvPr id="3" name="Slide Number Placeholder 2">
            <a:extLst>
              <a:ext uri="{FF2B5EF4-FFF2-40B4-BE49-F238E27FC236}">
                <a16:creationId xmlns:a16="http://schemas.microsoft.com/office/drawing/2014/main" id="{92722D0C-C509-48A0-3BBF-87541001378B}"/>
              </a:ext>
            </a:extLst>
          </p:cNvPr>
          <p:cNvSpPr>
            <a:spLocks noGrp="1"/>
          </p:cNvSpPr>
          <p:nvPr>
            <p:ph type="sldNum" sz="quarter" idx="11"/>
          </p:nvPr>
        </p:nvSpPr>
        <p:spPr/>
        <p:txBody>
          <a:bodyPr/>
          <a:lstStyle/>
          <a:p>
            <a:pPr>
              <a:defRPr/>
            </a:pPr>
            <a:fld id="{6E0AA622-F4CE-604D-A669-CD3D12FC535C}" type="slidenum">
              <a:rPr lang="en-US" smtClean="0"/>
              <a:pPr>
                <a:defRPr/>
              </a:pPr>
              <a:t>24</a:t>
            </a:fld>
            <a:endParaRPr lang="en-US"/>
          </a:p>
        </p:txBody>
      </p:sp>
      <p:sp>
        <p:nvSpPr>
          <p:cNvPr id="4" name="Text Box 4">
            <a:extLst>
              <a:ext uri="{FF2B5EF4-FFF2-40B4-BE49-F238E27FC236}">
                <a16:creationId xmlns:a16="http://schemas.microsoft.com/office/drawing/2014/main" id="{0C49F252-3124-D45F-EFD4-299E13E83D06}"/>
              </a:ext>
            </a:extLst>
          </p:cNvPr>
          <p:cNvSpPr txBox="1">
            <a:spLocks noChangeArrowheads="1"/>
          </p:cNvSpPr>
          <p:nvPr/>
        </p:nvSpPr>
        <p:spPr bwMode="auto">
          <a:xfrm>
            <a:off x="609600" y="1219200"/>
            <a:ext cx="8077200" cy="338554"/>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r>
              <a:rPr lang="en-US" sz="1600" dirty="0"/>
              <a:t>Verification capabilities that no other program verifier supports…</a:t>
            </a:r>
          </a:p>
        </p:txBody>
      </p:sp>
      <p:grpSp>
        <p:nvGrpSpPr>
          <p:cNvPr id="16" name="Group 10">
            <a:extLst>
              <a:ext uri="{FF2B5EF4-FFF2-40B4-BE49-F238E27FC236}">
                <a16:creationId xmlns:a16="http://schemas.microsoft.com/office/drawing/2014/main" id="{94E5DA0A-CE8C-0C69-0A65-E6122469F5DF}"/>
              </a:ext>
            </a:extLst>
          </p:cNvPr>
          <p:cNvGrpSpPr>
            <a:grpSpLocks/>
          </p:cNvGrpSpPr>
          <p:nvPr/>
        </p:nvGrpSpPr>
        <p:grpSpPr bwMode="auto">
          <a:xfrm>
            <a:off x="3219164" y="2045407"/>
            <a:ext cx="5391436" cy="738664"/>
            <a:chOff x="2441585" y="2139129"/>
            <a:chExt cx="7577218" cy="740457"/>
          </a:xfrm>
        </p:grpSpPr>
        <p:sp>
          <p:nvSpPr>
            <p:cNvPr id="17" name="Text Box 12">
              <a:extLst>
                <a:ext uri="{FF2B5EF4-FFF2-40B4-BE49-F238E27FC236}">
                  <a16:creationId xmlns:a16="http://schemas.microsoft.com/office/drawing/2014/main" id="{C63EDA99-5316-D4EB-EDC6-2035F805E799}"/>
                </a:ext>
              </a:extLst>
            </p:cNvPr>
            <p:cNvSpPr txBox="1">
              <a:spLocks noChangeArrowheads="1"/>
            </p:cNvSpPr>
            <p:nvPr/>
          </p:nvSpPr>
          <p:spPr bwMode="auto">
            <a:xfrm>
              <a:off x="4405549" y="2139129"/>
              <a:ext cx="5613254" cy="740457"/>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Mixing manual proof steps with automated SMT verification in programmer-friendly notations and environment </a:t>
              </a:r>
            </a:p>
          </p:txBody>
        </p:sp>
        <p:sp>
          <p:nvSpPr>
            <p:cNvPr id="18" name="Line 13">
              <a:extLst>
                <a:ext uri="{FF2B5EF4-FFF2-40B4-BE49-F238E27FC236}">
                  <a16:creationId xmlns:a16="http://schemas.microsoft.com/office/drawing/2014/main" id="{2CC97B63-3F70-1242-F6E2-128BD8B635DA}"/>
                </a:ext>
              </a:extLst>
            </p:cNvPr>
            <p:cNvSpPr>
              <a:spLocks noChangeShapeType="1"/>
            </p:cNvSpPr>
            <p:nvPr/>
          </p:nvSpPr>
          <p:spPr bwMode="auto">
            <a:xfrm flipH="1">
              <a:off x="2441585" y="2509361"/>
              <a:ext cx="1963962" cy="257409"/>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grpSp>
        <p:nvGrpSpPr>
          <p:cNvPr id="6" name="Group 10">
            <a:extLst>
              <a:ext uri="{FF2B5EF4-FFF2-40B4-BE49-F238E27FC236}">
                <a16:creationId xmlns:a16="http://schemas.microsoft.com/office/drawing/2014/main" id="{8D52A2BC-F2D0-7954-6FAF-563249498BA5}"/>
              </a:ext>
            </a:extLst>
          </p:cNvPr>
          <p:cNvGrpSpPr>
            <a:grpSpLocks/>
          </p:cNvGrpSpPr>
          <p:nvPr/>
        </p:nvGrpSpPr>
        <p:grpSpPr bwMode="auto">
          <a:xfrm>
            <a:off x="3544481" y="4256220"/>
            <a:ext cx="3432971" cy="738664"/>
            <a:chOff x="1544754" y="2139129"/>
            <a:chExt cx="4824757" cy="740460"/>
          </a:xfrm>
        </p:grpSpPr>
        <p:sp>
          <p:nvSpPr>
            <p:cNvPr id="7" name="Text Box 12">
              <a:extLst>
                <a:ext uri="{FF2B5EF4-FFF2-40B4-BE49-F238E27FC236}">
                  <a16:creationId xmlns:a16="http://schemas.microsoft.com/office/drawing/2014/main" id="{20958F44-519A-1041-3AAA-AA1B857E28DE}"/>
                </a:ext>
              </a:extLst>
            </p:cNvPr>
            <p:cNvSpPr txBox="1">
              <a:spLocks noChangeArrowheads="1"/>
            </p:cNvSpPr>
            <p:nvPr/>
          </p:nvSpPr>
          <p:spPr bwMode="auto">
            <a:xfrm>
              <a:off x="4405550" y="2139129"/>
              <a:ext cx="1963961" cy="740460"/>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Nested proofs in integrated proof language</a:t>
              </a:r>
            </a:p>
          </p:txBody>
        </p:sp>
        <p:sp>
          <p:nvSpPr>
            <p:cNvPr id="8" name="Line 13">
              <a:extLst>
                <a:ext uri="{FF2B5EF4-FFF2-40B4-BE49-F238E27FC236}">
                  <a16:creationId xmlns:a16="http://schemas.microsoft.com/office/drawing/2014/main" id="{AECAD110-868E-44A6-1994-57394FC87301}"/>
                </a:ext>
              </a:extLst>
            </p:cNvPr>
            <p:cNvSpPr>
              <a:spLocks noChangeShapeType="1"/>
            </p:cNvSpPr>
            <p:nvPr/>
          </p:nvSpPr>
          <p:spPr bwMode="auto">
            <a:xfrm flipH="1">
              <a:off x="1544754" y="2509361"/>
              <a:ext cx="2860793" cy="262244"/>
            </a:xfrm>
            <a:prstGeom prst="line">
              <a:avLst/>
            </a:prstGeom>
            <a:noFill/>
            <a:ln w="28575">
              <a:solidFill>
                <a:srgbClr val="FF0000"/>
              </a:solidFill>
              <a:prstDash val="sysDot"/>
              <a:round/>
              <a:headEnd/>
              <a:tailEnd/>
            </a:ln>
            <a:extLst>
              <a:ext uri="{909E8E84-426E-40DD-AFC4-6F175D3DCCD1}">
                <a14:hiddenFill xmlns:a14="http://schemas.microsoft.com/office/drawing/2010/main">
                  <a:noFill/>
                </a14:hiddenFill>
              </a:ext>
            </a:extLst>
          </p:spPr>
          <p:txBody>
            <a:bodyPr wrap="square" anchor="ctr">
              <a:spAutoFit/>
            </a:bodyPr>
            <a:lstStyle/>
            <a:p>
              <a:endParaRPr lang="en-US"/>
            </a:p>
          </p:txBody>
        </p:sp>
      </p:grpSp>
    </p:spTree>
    <p:extLst>
      <p:ext uri="{BB962C8B-B14F-4D97-AF65-F5344CB8AC3E}">
        <p14:creationId xmlns:p14="http://schemas.microsoft.com/office/powerpoint/2010/main" val="32227048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61F381-4763-0EF3-BF74-74907DE1C8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5616DD3-43DD-0F4F-A00C-5ECDB4E61CD1}"/>
              </a:ext>
            </a:extLst>
          </p:cNvPr>
          <p:cNvSpPr>
            <a:spLocks noGrp="1"/>
          </p:cNvSpPr>
          <p:nvPr>
            <p:ph type="title"/>
          </p:nvPr>
        </p:nvSpPr>
        <p:spPr/>
        <p:txBody>
          <a:bodyPr/>
          <a:lstStyle/>
          <a:p>
            <a:r>
              <a:rPr lang="en-US" sz="3200" dirty="0"/>
              <a:t>M-04 Model-Driven Development for Embedded Systems</a:t>
            </a:r>
          </a:p>
        </p:txBody>
      </p:sp>
      <p:sp>
        <p:nvSpPr>
          <p:cNvPr id="3" name="Slide Number Placeholder 2">
            <a:extLst>
              <a:ext uri="{FF2B5EF4-FFF2-40B4-BE49-F238E27FC236}">
                <a16:creationId xmlns:a16="http://schemas.microsoft.com/office/drawing/2014/main" id="{4A8AE813-A0F5-FB3E-2FFB-DE0D722E085B}"/>
              </a:ext>
            </a:extLst>
          </p:cNvPr>
          <p:cNvSpPr>
            <a:spLocks noGrp="1"/>
          </p:cNvSpPr>
          <p:nvPr>
            <p:ph type="sldNum" sz="quarter" idx="11"/>
          </p:nvPr>
        </p:nvSpPr>
        <p:spPr/>
        <p:txBody>
          <a:bodyPr/>
          <a:lstStyle/>
          <a:p>
            <a:pPr>
              <a:defRPr/>
            </a:pPr>
            <a:fld id="{6E0AA622-F4CE-604D-A669-CD3D12FC535C}" type="slidenum">
              <a:rPr lang="en-US" smtClean="0"/>
              <a:pPr>
                <a:defRPr/>
              </a:pPr>
              <a:t>25</a:t>
            </a:fld>
            <a:endParaRPr lang="en-US"/>
          </a:p>
        </p:txBody>
      </p:sp>
      <p:sp>
        <p:nvSpPr>
          <p:cNvPr id="4" name="Text Box 4">
            <a:extLst>
              <a:ext uri="{FF2B5EF4-FFF2-40B4-BE49-F238E27FC236}">
                <a16:creationId xmlns:a16="http://schemas.microsoft.com/office/drawing/2014/main" id="{8883B4F1-53AB-3BF8-1039-6C18CE0A074C}"/>
              </a:ext>
            </a:extLst>
          </p:cNvPr>
          <p:cNvSpPr txBox="1">
            <a:spLocks noChangeArrowheads="1"/>
          </p:cNvSpPr>
          <p:nvPr/>
        </p:nvSpPr>
        <p:spPr bwMode="auto">
          <a:xfrm>
            <a:off x="609600" y="1219200"/>
            <a:ext cx="8077200" cy="338554"/>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r>
              <a:rPr lang="en-US" sz="1600" dirty="0"/>
              <a:t>Integrated verification at the model and code levels…</a:t>
            </a:r>
          </a:p>
        </p:txBody>
      </p:sp>
      <p:pic>
        <p:nvPicPr>
          <p:cNvPr id="5" name="Picture 4">
            <a:extLst>
              <a:ext uri="{FF2B5EF4-FFF2-40B4-BE49-F238E27FC236}">
                <a16:creationId xmlns:a16="http://schemas.microsoft.com/office/drawing/2014/main" id="{D90B1374-24BA-FE6F-8FD2-1BAA7E4923E9}"/>
              </a:ext>
            </a:extLst>
          </p:cNvPr>
          <p:cNvPicPr>
            <a:picLocks noChangeAspect="1"/>
          </p:cNvPicPr>
          <p:nvPr/>
        </p:nvPicPr>
        <p:blipFill>
          <a:blip r:embed="rId2"/>
          <a:stretch>
            <a:fillRect/>
          </a:stretch>
        </p:blipFill>
        <p:spPr>
          <a:xfrm>
            <a:off x="1295400" y="1828800"/>
            <a:ext cx="2970335" cy="2216557"/>
          </a:xfrm>
          <a:prstGeom prst="rect">
            <a:avLst/>
          </a:prstGeom>
        </p:spPr>
      </p:pic>
      <p:sp>
        <p:nvSpPr>
          <p:cNvPr id="9" name="Text Box 12">
            <a:extLst>
              <a:ext uri="{FF2B5EF4-FFF2-40B4-BE49-F238E27FC236}">
                <a16:creationId xmlns:a16="http://schemas.microsoft.com/office/drawing/2014/main" id="{03788EF1-42C6-EE1A-F47C-73066B64C86E}"/>
              </a:ext>
            </a:extLst>
          </p:cNvPr>
          <p:cNvSpPr txBox="1">
            <a:spLocks noChangeArrowheads="1"/>
          </p:cNvSpPr>
          <p:nvPr/>
        </p:nvSpPr>
        <p:spPr bwMode="auto">
          <a:xfrm>
            <a:off x="990600" y="3825388"/>
            <a:ext cx="2286000" cy="307777"/>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err="1"/>
              <a:t>Isolette</a:t>
            </a:r>
            <a:r>
              <a:rPr lang="en-US" altLang="x-none" sz="1400" i="1" dirty="0"/>
              <a:t>  (infant incubator)</a:t>
            </a:r>
          </a:p>
        </p:txBody>
      </p:sp>
      <p:pic>
        <p:nvPicPr>
          <p:cNvPr id="10" name="Picture 9">
            <a:extLst>
              <a:ext uri="{FF2B5EF4-FFF2-40B4-BE49-F238E27FC236}">
                <a16:creationId xmlns:a16="http://schemas.microsoft.com/office/drawing/2014/main" id="{DBE18E7D-261D-3EAD-51F8-959C9AB6D9D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724400" y="1722113"/>
            <a:ext cx="1974736" cy="2457022"/>
          </a:xfrm>
          <a:prstGeom prst="rect">
            <a:avLst/>
          </a:prstGeom>
          <a:ln w="12700" cmpd="sng">
            <a:solidFill>
              <a:schemeClr val="tx1"/>
            </a:solidFill>
          </a:ln>
          <a:effectLst>
            <a:outerShdw blurRad="50800" dist="88900" dir="2700000">
              <a:srgbClr val="000000">
                <a:alpha val="43000"/>
              </a:srgbClr>
            </a:outerShdw>
          </a:effectLst>
        </p:spPr>
      </p:pic>
      <p:sp>
        <p:nvSpPr>
          <p:cNvPr id="11" name="Text Box 12">
            <a:extLst>
              <a:ext uri="{FF2B5EF4-FFF2-40B4-BE49-F238E27FC236}">
                <a16:creationId xmlns:a16="http://schemas.microsoft.com/office/drawing/2014/main" id="{890E0D3D-68A2-E15E-D7D6-02134CE455C3}"/>
              </a:ext>
            </a:extLst>
          </p:cNvPr>
          <p:cNvSpPr txBox="1">
            <a:spLocks noChangeArrowheads="1"/>
          </p:cNvSpPr>
          <p:nvPr/>
        </p:nvSpPr>
        <p:spPr bwMode="auto">
          <a:xfrm>
            <a:off x="4490801" y="3528536"/>
            <a:ext cx="2671999" cy="738664"/>
          </a:xfrm>
          <a:prstGeom prst="rect">
            <a:avLst/>
          </a:prstGeom>
          <a:solidFill>
            <a:schemeClr val="accent2"/>
          </a:solidFill>
          <a:ln w="12700">
            <a:solidFill>
              <a:schemeClr val="tx1"/>
            </a:solidFill>
            <a:miter lim="800000"/>
            <a:headEnd/>
            <a:tailEnd/>
          </a:ln>
          <a:effectLst>
            <a:outerShdw dist="35921" dir="2700000" algn="ctr" rotWithShape="0">
              <a:schemeClr val="bg2"/>
            </a:outerShdw>
          </a:effectLst>
        </p:spPr>
        <p:txBody>
          <a:bodyPr wrap="square" anchor="ctr">
            <a:spAutoFit/>
          </a:bodyPr>
          <a:lstStyle>
            <a:lvl1pPr>
              <a:defRPr sz="2400">
                <a:solidFill>
                  <a:schemeClr val="tx1"/>
                </a:solidFill>
                <a:latin typeface="Tahoma" charset="0"/>
                <a:ea typeface="ＭＳ Ｐゴシック" charset="-128"/>
              </a:defRPr>
            </a:lvl1pPr>
            <a:lvl2pPr marL="37931725" indent="-37474525">
              <a:defRPr sz="2400">
                <a:solidFill>
                  <a:schemeClr val="tx1"/>
                </a:solidFill>
                <a:latin typeface="Tahoma" charset="0"/>
                <a:ea typeface="ＭＳ Ｐゴシック" charset="-128"/>
              </a:defRPr>
            </a:lvl2pPr>
            <a:lvl3pPr>
              <a:defRPr sz="2400">
                <a:solidFill>
                  <a:schemeClr val="tx1"/>
                </a:solidFill>
                <a:latin typeface="Tahoma" charset="0"/>
                <a:ea typeface="ＭＳ Ｐゴシック" charset="-128"/>
              </a:defRPr>
            </a:lvl3pPr>
            <a:lvl4pPr>
              <a:defRPr sz="2400">
                <a:solidFill>
                  <a:schemeClr val="tx1"/>
                </a:solidFill>
                <a:latin typeface="Tahoma" charset="0"/>
                <a:ea typeface="ＭＳ Ｐゴシック" charset="-128"/>
              </a:defRPr>
            </a:lvl4pPr>
            <a:lvl5pPr>
              <a:defRPr sz="2400">
                <a:solidFill>
                  <a:schemeClr val="tx1"/>
                </a:solidFill>
                <a:latin typeface="Tahoma" charset="0"/>
                <a:ea typeface="ＭＳ Ｐゴシック" charset="-128"/>
              </a:defRPr>
            </a:lvl5pPr>
            <a:lvl6pPr marL="457200" eaLnBrk="0" fontAlgn="base" hangingPunct="0">
              <a:spcBef>
                <a:spcPct val="0"/>
              </a:spcBef>
              <a:spcAft>
                <a:spcPct val="0"/>
              </a:spcAft>
              <a:defRPr sz="2400">
                <a:solidFill>
                  <a:schemeClr val="tx1"/>
                </a:solidFill>
                <a:latin typeface="Tahoma" charset="0"/>
                <a:ea typeface="ＭＳ Ｐゴシック" charset="-128"/>
              </a:defRPr>
            </a:lvl6pPr>
            <a:lvl7pPr marL="914400" eaLnBrk="0" fontAlgn="base" hangingPunct="0">
              <a:spcBef>
                <a:spcPct val="0"/>
              </a:spcBef>
              <a:spcAft>
                <a:spcPct val="0"/>
              </a:spcAft>
              <a:defRPr sz="2400">
                <a:solidFill>
                  <a:schemeClr val="tx1"/>
                </a:solidFill>
                <a:latin typeface="Tahoma" charset="0"/>
                <a:ea typeface="ＭＳ Ｐゴシック" charset="-128"/>
              </a:defRPr>
            </a:lvl7pPr>
            <a:lvl8pPr marL="1371600" eaLnBrk="0" fontAlgn="base" hangingPunct="0">
              <a:spcBef>
                <a:spcPct val="0"/>
              </a:spcBef>
              <a:spcAft>
                <a:spcPct val="0"/>
              </a:spcAft>
              <a:defRPr sz="2400">
                <a:solidFill>
                  <a:schemeClr val="tx1"/>
                </a:solidFill>
                <a:latin typeface="Tahoma" charset="0"/>
                <a:ea typeface="ＭＳ Ｐゴシック" charset="-128"/>
              </a:defRPr>
            </a:lvl8pPr>
            <a:lvl9pPr marL="1828800" eaLnBrk="0" fontAlgn="base" hangingPunct="0">
              <a:spcBef>
                <a:spcPct val="0"/>
              </a:spcBef>
              <a:spcAft>
                <a:spcPct val="0"/>
              </a:spcAft>
              <a:defRPr sz="2400">
                <a:solidFill>
                  <a:schemeClr val="tx1"/>
                </a:solidFill>
                <a:latin typeface="Tahoma" charset="0"/>
                <a:ea typeface="ＭＳ Ｐゴシック" charset="-128"/>
              </a:defRPr>
            </a:lvl9pPr>
          </a:lstStyle>
          <a:p>
            <a:pPr eaLnBrk="1" hangingPunct="1">
              <a:defRPr/>
            </a:pPr>
            <a:r>
              <a:rPr lang="en-US" altLang="x-none" sz="1400" i="1" dirty="0"/>
              <a:t>Requirements from NASA FAA Requirements Engineering Management Handbook</a:t>
            </a:r>
          </a:p>
        </p:txBody>
      </p:sp>
      <p:pic>
        <p:nvPicPr>
          <p:cNvPr id="12" name="Picture 11">
            <a:extLst>
              <a:ext uri="{FF2B5EF4-FFF2-40B4-BE49-F238E27FC236}">
                <a16:creationId xmlns:a16="http://schemas.microsoft.com/office/drawing/2014/main" id="{845E68C5-112E-CAC4-61F1-A9BAED310698}"/>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36099" y="4311850"/>
            <a:ext cx="3988301" cy="2088949"/>
          </a:xfrm>
          <a:prstGeom prst="rect">
            <a:avLst/>
          </a:prstGeom>
        </p:spPr>
      </p:pic>
      <p:sp>
        <p:nvSpPr>
          <p:cNvPr id="14" name="Text Box 12">
            <a:extLst>
              <a:ext uri="{FF2B5EF4-FFF2-40B4-BE49-F238E27FC236}">
                <a16:creationId xmlns:a16="http://schemas.microsoft.com/office/drawing/2014/main" id="{B0C6FAB2-42E5-9E3E-0BBC-B5C34B125F0F}"/>
              </a:ext>
            </a:extLst>
          </p:cNvPr>
          <p:cNvSpPr txBox="1">
            <a:spLocks noChangeArrowheads="1"/>
          </p:cNvSpPr>
          <p:nvPr/>
        </p:nvSpPr>
        <p:spPr bwMode="auto">
          <a:xfrm>
            <a:off x="545733" y="6200001"/>
            <a:ext cx="2807067" cy="276999"/>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wrap="square" anchor="ctr">
            <a:prstTxWarp prst="textNoShape">
              <a:avLst/>
            </a:prstTxWarp>
            <a:spAutoFit/>
          </a:bodyPr>
          <a:lstStyle/>
          <a:p>
            <a:pPr algn="l"/>
            <a:r>
              <a:rPr lang="en-US" sz="1200" b="1" dirty="0"/>
              <a:t>Formal</a:t>
            </a:r>
            <a:r>
              <a:rPr lang="en-US" sz="1200" dirty="0"/>
              <a:t> AADL &amp; SysMLv2 Models</a:t>
            </a:r>
            <a:endParaRPr lang="en-US" sz="1200" i="1" dirty="0"/>
          </a:p>
        </p:txBody>
      </p:sp>
      <p:pic>
        <p:nvPicPr>
          <p:cNvPr id="19" name="Picture 18">
            <a:extLst>
              <a:ext uri="{FF2B5EF4-FFF2-40B4-BE49-F238E27FC236}">
                <a16:creationId xmlns:a16="http://schemas.microsoft.com/office/drawing/2014/main" id="{CD0FA05C-55A8-E7A1-0582-94E553CC7B4B}"/>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986259" y="5641718"/>
            <a:ext cx="1367253" cy="922344"/>
          </a:xfrm>
          <a:prstGeom prst="rect">
            <a:avLst/>
          </a:prstGeom>
        </p:spPr>
      </p:pic>
      <p:grpSp>
        <p:nvGrpSpPr>
          <p:cNvPr id="21" name="Group 20">
            <a:extLst>
              <a:ext uri="{FF2B5EF4-FFF2-40B4-BE49-F238E27FC236}">
                <a16:creationId xmlns:a16="http://schemas.microsoft.com/office/drawing/2014/main" id="{F141F6CB-6963-B616-CD53-32348154FEAD}"/>
              </a:ext>
            </a:extLst>
          </p:cNvPr>
          <p:cNvGrpSpPr/>
          <p:nvPr/>
        </p:nvGrpSpPr>
        <p:grpSpPr>
          <a:xfrm>
            <a:off x="6484900" y="3886681"/>
            <a:ext cx="2201900" cy="990119"/>
            <a:chOff x="4656100" y="1914331"/>
            <a:chExt cx="2201900" cy="990119"/>
          </a:xfrm>
        </p:grpSpPr>
        <p:grpSp>
          <p:nvGrpSpPr>
            <p:cNvPr id="22" name="Group 21">
              <a:extLst>
                <a:ext uri="{FF2B5EF4-FFF2-40B4-BE49-F238E27FC236}">
                  <a16:creationId xmlns:a16="http://schemas.microsoft.com/office/drawing/2014/main" id="{C18F8A4F-B8FC-9270-A7C2-9784F7B927D9}"/>
                </a:ext>
              </a:extLst>
            </p:cNvPr>
            <p:cNvGrpSpPr/>
            <p:nvPr/>
          </p:nvGrpSpPr>
          <p:grpSpPr>
            <a:xfrm>
              <a:off x="4656100" y="2209800"/>
              <a:ext cx="1592300" cy="694650"/>
              <a:chOff x="4876800" y="2209800"/>
              <a:chExt cx="2667000" cy="914400"/>
            </a:xfrm>
          </p:grpSpPr>
          <p:sp>
            <p:nvSpPr>
              <p:cNvPr id="24" name="Rectangle 23">
                <a:extLst>
                  <a:ext uri="{FF2B5EF4-FFF2-40B4-BE49-F238E27FC236}">
                    <a16:creationId xmlns:a16="http://schemas.microsoft.com/office/drawing/2014/main" id="{711535D1-DA61-008B-3D5E-B2F9C757358B}"/>
                  </a:ext>
                </a:extLst>
              </p:cNvPr>
              <p:cNvSpPr/>
              <p:nvPr/>
            </p:nvSpPr>
            <p:spPr bwMode="auto">
              <a:xfrm>
                <a:off x="4876800" y="2209800"/>
                <a:ext cx="2667000" cy="914400"/>
              </a:xfrm>
              <a:prstGeom prst="rect">
                <a:avLst/>
              </a:prstGeom>
              <a:solidFill>
                <a:schemeClr val="bg1"/>
              </a:solidFill>
              <a:ln w="9525" cap="flat" cmpd="sng" algn="ctr">
                <a:solidFill>
                  <a:schemeClr val="tx1"/>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pic>
            <p:nvPicPr>
              <p:cNvPr id="25" name="Picture 24">
                <a:extLst>
                  <a:ext uri="{FF2B5EF4-FFF2-40B4-BE49-F238E27FC236}">
                    <a16:creationId xmlns:a16="http://schemas.microsoft.com/office/drawing/2014/main" id="{1F74D33F-F99C-3F42-3C3C-1F65CFDC7CC6}"/>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4953000" y="2286000"/>
                <a:ext cx="2371928" cy="533400"/>
              </a:xfrm>
              <a:prstGeom prst="rect">
                <a:avLst/>
              </a:prstGeom>
            </p:spPr>
          </p:pic>
          <p:pic>
            <p:nvPicPr>
              <p:cNvPr id="26" name="Picture 25">
                <a:extLst>
                  <a:ext uri="{FF2B5EF4-FFF2-40B4-BE49-F238E27FC236}">
                    <a16:creationId xmlns:a16="http://schemas.microsoft.com/office/drawing/2014/main" id="{CA21B100-EE55-B29B-CCC3-8B382DAA3225}"/>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5029200" y="2819400"/>
                <a:ext cx="2514600" cy="279400"/>
              </a:xfrm>
              <a:prstGeom prst="rect">
                <a:avLst/>
              </a:prstGeom>
            </p:spPr>
          </p:pic>
        </p:grpSp>
        <p:sp>
          <p:nvSpPr>
            <p:cNvPr id="23" name="Text Box 43">
              <a:extLst>
                <a:ext uri="{FF2B5EF4-FFF2-40B4-BE49-F238E27FC236}">
                  <a16:creationId xmlns:a16="http://schemas.microsoft.com/office/drawing/2014/main" id="{E1384284-1E77-0470-ACEE-C9E1309A049B}"/>
                </a:ext>
              </a:extLst>
            </p:cNvPr>
            <p:cNvSpPr txBox="1">
              <a:spLocks noChangeArrowheads="1"/>
            </p:cNvSpPr>
            <p:nvPr/>
          </p:nvSpPr>
          <p:spPr bwMode="auto">
            <a:xfrm>
              <a:off x="5709388" y="1914331"/>
              <a:ext cx="1148612" cy="523220"/>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wrap="square" anchor="ctr">
              <a:spAutoFit/>
            </a:bodyPr>
            <a:lstStyle/>
            <a:p>
              <a:pPr algn="l">
                <a:defRPr/>
              </a:pPr>
              <a:r>
                <a:rPr lang="en-US" sz="1400" dirty="0">
                  <a:latin typeface="+mn-lt"/>
                  <a:cs typeface="Courier New" panose="02070309020205020404" pitchFamily="49" charset="0"/>
                </a:rPr>
                <a:t>AADL-Level Contracts</a:t>
              </a:r>
            </a:p>
          </p:txBody>
        </p:sp>
      </p:grpSp>
      <p:grpSp>
        <p:nvGrpSpPr>
          <p:cNvPr id="27" name="Group 26">
            <a:extLst>
              <a:ext uri="{FF2B5EF4-FFF2-40B4-BE49-F238E27FC236}">
                <a16:creationId xmlns:a16="http://schemas.microsoft.com/office/drawing/2014/main" id="{A43C050A-EB4B-79A2-DB1D-46A2CF0B5A6B}"/>
              </a:ext>
            </a:extLst>
          </p:cNvPr>
          <p:cNvGrpSpPr/>
          <p:nvPr/>
        </p:nvGrpSpPr>
        <p:grpSpPr>
          <a:xfrm>
            <a:off x="5972512" y="4711528"/>
            <a:ext cx="2971233" cy="1894536"/>
            <a:chOff x="4495800" y="2841227"/>
            <a:chExt cx="2971233" cy="1894536"/>
          </a:xfrm>
        </p:grpSpPr>
        <p:grpSp>
          <p:nvGrpSpPr>
            <p:cNvPr id="28" name="Group 27">
              <a:extLst>
                <a:ext uri="{FF2B5EF4-FFF2-40B4-BE49-F238E27FC236}">
                  <a16:creationId xmlns:a16="http://schemas.microsoft.com/office/drawing/2014/main" id="{3177A8B5-8187-4DE9-40DF-B031FDDE740D}"/>
                </a:ext>
              </a:extLst>
            </p:cNvPr>
            <p:cNvGrpSpPr/>
            <p:nvPr/>
          </p:nvGrpSpPr>
          <p:grpSpPr>
            <a:xfrm>
              <a:off x="5632877" y="2841227"/>
              <a:ext cx="1834156" cy="1119164"/>
              <a:chOff x="5632877" y="2841227"/>
              <a:chExt cx="1834156" cy="1119164"/>
            </a:xfrm>
          </p:grpSpPr>
          <p:sp>
            <p:nvSpPr>
              <p:cNvPr id="32" name="Down Arrow 31">
                <a:extLst>
                  <a:ext uri="{FF2B5EF4-FFF2-40B4-BE49-F238E27FC236}">
                    <a16:creationId xmlns:a16="http://schemas.microsoft.com/office/drawing/2014/main" id="{12B58015-AAA6-B6BA-20A5-0D0E2DA76095}"/>
                  </a:ext>
                </a:extLst>
              </p:cNvPr>
              <p:cNvSpPr/>
              <p:nvPr/>
            </p:nvSpPr>
            <p:spPr bwMode="auto">
              <a:xfrm>
                <a:off x="5786896" y="2841227"/>
                <a:ext cx="479319" cy="1119164"/>
              </a:xfrm>
              <a:prstGeom prst="downArrow">
                <a:avLst>
                  <a:gd name="adj1" fmla="val 50000"/>
                  <a:gd name="adj2" fmla="val 27528"/>
                </a:avLst>
              </a:prstGeom>
              <a:solidFill>
                <a:schemeClr val="accent5">
                  <a:lumMod val="60000"/>
                  <a:lumOff val="40000"/>
                </a:schemeClr>
              </a:solidFill>
              <a:ln w="381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Tahoma" charset="0"/>
                </a:endParaRPr>
              </a:p>
            </p:txBody>
          </p:sp>
          <p:sp>
            <p:nvSpPr>
              <p:cNvPr id="33" name="TextBox 32">
                <a:extLst>
                  <a:ext uri="{FF2B5EF4-FFF2-40B4-BE49-F238E27FC236}">
                    <a16:creationId xmlns:a16="http://schemas.microsoft.com/office/drawing/2014/main" id="{A7CAEFE1-283B-F8B9-46AF-CAB4BFAEC5A1}"/>
                  </a:ext>
                </a:extLst>
              </p:cNvPr>
              <p:cNvSpPr txBox="1"/>
              <p:nvPr/>
            </p:nvSpPr>
            <p:spPr>
              <a:xfrm>
                <a:off x="5632877" y="3073386"/>
                <a:ext cx="1834156" cy="430887"/>
              </a:xfrm>
              <a:prstGeom prst="rect">
                <a:avLst/>
              </a:prstGeom>
              <a:noFill/>
            </p:spPr>
            <p:txBody>
              <a:bodyPr wrap="none" rtlCol="0">
                <a:spAutoFit/>
              </a:bodyPr>
              <a:lstStyle/>
              <a:p>
                <a:r>
                  <a:rPr lang="en-US" sz="1100" dirty="0"/>
                  <a:t>Contract Translation</a:t>
                </a:r>
              </a:p>
              <a:p>
                <a:r>
                  <a:rPr lang="en-US" sz="1100" dirty="0"/>
                  <a:t>and Embedding / Weaving</a:t>
                </a:r>
              </a:p>
            </p:txBody>
          </p:sp>
        </p:grpSp>
        <p:pic>
          <p:nvPicPr>
            <p:cNvPr id="29" name="Picture 28">
              <a:extLst>
                <a:ext uri="{FF2B5EF4-FFF2-40B4-BE49-F238E27FC236}">
                  <a16:creationId xmlns:a16="http://schemas.microsoft.com/office/drawing/2014/main" id="{86A4ABDE-0E7A-D4B9-A94D-9D88013E9A9D}"/>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4495800" y="3937525"/>
              <a:ext cx="1909304" cy="283785"/>
            </a:xfrm>
            <a:prstGeom prst="rect">
              <a:avLst/>
            </a:prstGeom>
            <a:ln>
              <a:solidFill>
                <a:schemeClr val="tx1"/>
              </a:solidFill>
            </a:ln>
          </p:spPr>
        </p:pic>
        <p:pic>
          <p:nvPicPr>
            <p:cNvPr id="30" name="Picture 29">
              <a:extLst>
                <a:ext uri="{FF2B5EF4-FFF2-40B4-BE49-F238E27FC236}">
                  <a16:creationId xmlns:a16="http://schemas.microsoft.com/office/drawing/2014/main" id="{FEEB0141-1332-0251-BB94-1F7BF5FB48A4}"/>
                </a:ext>
              </a:extLst>
            </p:cNvPr>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4609520" y="4293139"/>
              <a:ext cx="1808172" cy="374025"/>
            </a:xfrm>
            <a:prstGeom prst="rect">
              <a:avLst/>
            </a:prstGeom>
            <a:ln w="9525">
              <a:solidFill>
                <a:schemeClr val="tx1"/>
              </a:solidFill>
            </a:ln>
          </p:spPr>
        </p:pic>
        <p:sp>
          <p:nvSpPr>
            <p:cNvPr id="31" name="Text Box 43">
              <a:extLst>
                <a:ext uri="{FF2B5EF4-FFF2-40B4-BE49-F238E27FC236}">
                  <a16:creationId xmlns:a16="http://schemas.microsoft.com/office/drawing/2014/main" id="{90826C47-34EC-7B0D-C464-AD0F3C05F61D}"/>
                </a:ext>
              </a:extLst>
            </p:cNvPr>
            <p:cNvSpPr txBox="1">
              <a:spLocks noChangeArrowheads="1"/>
            </p:cNvSpPr>
            <p:nvPr/>
          </p:nvSpPr>
          <p:spPr bwMode="auto">
            <a:xfrm>
              <a:off x="6213876" y="3997099"/>
              <a:ext cx="1148612" cy="738664"/>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wrap="square" anchor="ctr">
              <a:spAutoFit/>
            </a:bodyPr>
            <a:lstStyle/>
            <a:p>
              <a:pPr algn="l">
                <a:defRPr/>
              </a:pPr>
              <a:r>
                <a:rPr lang="en-US" sz="1400" dirty="0">
                  <a:latin typeface="+mn-lt"/>
                  <a:cs typeface="Courier New" panose="02070309020205020404" pitchFamily="49" charset="0"/>
                </a:rPr>
                <a:t>Code-Level Logic-based Contracts</a:t>
              </a:r>
            </a:p>
          </p:txBody>
        </p:sp>
      </p:grpSp>
      <p:sp>
        <p:nvSpPr>
          <p:cNvPr id="35" name="Bent Arrow 34">
            <a:extLst>
              <a:ext uri="{FF2B5EF4-FFF2-40B4-BE49-F238E27FC236}">
                <a16:creationId xmlns:a16="http://schemas.microsoft.com/office/drawing/2014/main" id="{16EDF5F7-CA3E-C7C1-2034-FC6AB745A387}"/>
              </a:ext>
            </a:extLst>
          </p:cNvPr>
          <p:cNvSpPr/>
          <p:nvPr/>
        </p:nvSpPr>
        <p:spPr bwMode="auto">
          <a:xfrm rot="5400000">
            <a:off x="6812749" y="2435484"/>
            <a:ext cx="1219200" cy="1909304"/>
          </a:xfrm>
          <a:prstGeom prst="bentArrow">
            <a:avLst/>
          </a:prstGeom>
          <a:solidFill>
            <a:schemeClr val="accent5">
              <a:lumMod val="60000"/>
              <a:lumOff val="40000"/>
            </a:schemeClr>
          </a:solidFill>
          <a:ln w="9525" cap="flat" cmpd="sng" algn="ctr">
            <a:no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pic>
        <p:nvPicPr>
          <p:cNvPr id="34" name="Picture 33">
            <a:extLst>
              <a:ext uri="{FF2B5EF4-FFF2-40B4-BE49-F238E27FC236}">
                <a16:creationId xmlns:a16="http://schemas.microsoft.com/office/drawing/2014/main" id="{BE69E114-7B83-CE85-66C7-D086B2322781}"/>
              </a:ext>
            </a:extLst>
          </p:cNvPr>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flipH="1">
            <a:off x="7396962" y="2306743"/>
            <a:ext cx="867932" cy="742950"/>
          </a:xfrm>
          <a:prstGeom prst="rect">
            <a:avLst/>
          </a:prstGeom>
        </p:spPr>
      </p:pic>
      <p:sp>
        <p:nvSpPr>
          <p:cNvPr id="37" name="Bent Arrow 36">
            <a:extLst>
              <a:ext uri="{FF2B5EF4-FFF2-40B4-BE49-F238E27FC236}">
                <a16:creationId xmlns:a16="http://schemas.microsoft.com/office/drawing/2014/main" id="{1B84B607-3829-C9C8-3BDD-19AB11618977}"/>
              </a:ext>
            </a:extLst>
          </p:cNvPr>
          <p:cNvSpPr/>
          <p:nvPr/>
        </p:nvSpPr>
        <p:spPr bwMode="auto">
          <a:xfrm rot="5400000">
            <a:off x="4673785" y="4405432"/>
            <a:ext cx="1119165" cy="1367252"/>
          </a:xfrm>
          <a:prstGeom prst="bentArrow">
            <a:avLst/>
          </a:prstGeom>
          <a:solidFill>
            <a:schemeClr val="accent5">
              <a:lumMod val="60000"/>
              <a:lumOff val="40000"/>
            </a:schemeClr>
          </a:solidFill>
          <a:ln w="9525" cap="flat" cmpd="sng" algn="ctr">
            <a:no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sp>
        <p:nvSpPr>
          <p:cNvPr id="38" name="Text Box 43">
            <a:extLst>
              <a:ext uri="{FF2B5EF4-FFF2-40B4-BE49-F238E27FC236}">
                <a16:creationId xmlns:a16="http://schemas.microsoft.com/office/drawing/2014/main" id="{AB0A85FE-5190-8E21-CAD5-3F395A454003}"/>
              </a:ext>
            </a:extLst>
          </p:cNvPr>
          <p:cNvSpPr txBox="1">
            <a:spLocks noChangeArrowheads="1"/>
          </p:cNvSpPr>
          <p:nvPr/>
        </p:nvSpPr>
        <p:spPr bwMode="auto">
          <a:xfrm>
            <a:off x="4935519" y="4675006"/>
            <a:ext cx="1834156" cy="523220"/>
          </a:xfrm>
          <a:prstGeom prst="rect">
            <a:avLst/>
          </a:prstGeom>
          <a:solidFill>
            <a:schemeClr val="accent2"/>
          </a:solidFill>
          <a:ln w="12700">
            <a:solidFill>
              <a:schemeClr val="tx1"/>
            </a:solidFill>
            <a:miter lim="800000"/>
            <a:headEnd/>
            <a:tailEnd/>
          </a:ln>
          <a:effectLst>
            <a:outerShdw blurRad="63500" dist="35921" dir="2700000" algn="ctr" rotWithShape="0">
              <a:schemeClr val="bg2"/>
            </a:outerShdw>
          </a:effectLst>
        </p:spPr>
        <p:txBody>
          <a:bodyPr wrap="square" anchor="ctr">
            <a:spAutoFit/>
          </a:bodyPr>
          <a:lstStyle/>
          <a:p>
            <a:pPr algn="l">
              <a:defRPr/>
            </a:pPr>
            <a:r>
              <a:rPr lang="en-US" sz="1400" dirty="0">
                <a:latin typeface="+mn-lt"/>
                <a:cs typeface="Courier New" panose="02070309020205020404" pitchFamily="49" charset="0"/>
              </a:rPr>
              <a:t>Automated Code Generation in HAMR</a:t>
            </a:r>
          </a:p>
        </p:txBody>
      </p:sp>
    </p:spTree>
    <p:extLst>
      <p:ext uri="{BB962C8B-B14F-4D97-AF65-F5344CB8AC3E}">
        <p14:creationId xmlns:p14="http://schemas.microsoft.com/office/powerpoint/2010/main" val="1422439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29B8A1-B3A4-42B7-F67F-CCA8D519062F}"/>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70625C5D-3D81-5E82-22C5-8DD65FBA4933}"/>
              </a:ext>
            </a:extLst>
          </p:cNvPr>
          <p:cNvSpPr>
            <a:spLocks noGrp="1"/>
          </p:cNvSpPr>
          <p:nvPr>
            <p:ph type="title"/>
          </p:nvPr>
        </p:nvSpPr>
        <p:spPr/>
        <p:txBody>
          <a:bodyPr/>
          <a:lstStyle/>
          <a:p>
            <a:r>
              <a:rPr lang="en-US" dirty="0"/>
              <a:t>Slang-based Development</a:t>
            </a:r>
          </a:p>
        </p:txBody>
      </p:sp>
      <p:sp>
        <p:nvSpPr>
          <p:cNvPr id="14" name="Content Placeholder 13">
            <a:extLst>
              <a:ext uri="{FF2B5EF4-FFF2-40B4-BE49-F238E27FC236}">
                <a16:creationId xmlns:a16="http://schemas.microsoft.com/office/drawing/2014/main" id="{DF254BF9-BAEA-35DE-E3F5-01CC55BF66CD}"/>
              </a:ext>
            </a:extLst>
          </p:cNvPr>
          <p:cNvSpPr>
            <a:spLocks noGrp="1"/>
          </p:cNvSpPr>
          <p:nvPr>
            <p:ph sz="half" idx="2"/>
          </p:nvPr>
        </p:nvSpPr>
        <p:spPr>
          <a:xfrm>
            <a:off x="4838700" y="2057400"/>
            <a:ext cx="4000500" cy="4343400"/>
          </a:xfrm>
        </p:spPr>
        <p:txBody>
          <a:bodyPr/>
          <a:lstStyle/>
          <a:p>
            <a:r>
              <a:rPr lang="en-US" sz="2000" dirty="0"/>
              <a:t>A safety-critical subset of Scala with tailored (simplified) semantics</a:t>
            </a:r>
          </a:p>
          <a:p>
            <a:r>
              <a:rPr lang="en-US" sz="2000" dirty="0"/>
              <a:t>Retains Scala blending of imperative, functional, and OO paradigms</a:t>
            </a:r>
          </a:p>
          <a:p>
            <a:r>
              <a:rPr lang="en-US" sz="2000" dirty="0"/>
              <a:t>Compiles to JVM bytecode, </a:t>
            </a:r>
            <a:r>
              <a:rPr lang="en-US" sz="2000" dirty="0" err="1"/>
              <a:t>Javascript</a:t>
            </a:r>
            <a:r>
              <a:rPr lang="en-US" sz="2000" dirty="0"/>
              <a:t>, and native</a:t>
            </a:r>
          </a:p>
          <a:p>
            <a:r>
              <a:rPr lang="en-US" sz="2000" dirty="0"/>
              <a:t>Rich IDE support</a:t>
            </a:r>
          </a:p>
          <a:p>
            <a:r>
              <a:rPr lang="en-US" sz="2000" dirty="0"/>
              <a:t>Interoperable with huge collection of libraries in Java/Scala ecosystem</a:t>
            </a:r>
          </a:p>
        </p:txBody>
      </p:sp>
      <p:sp>
        <p:nvSpPr>
          <p:cNvPr id="4" name="Slide Number Placeholder 3">
            <a:extLst>
              <a:ext uri="{FF2B5EF4-FFF2-40B4-BE49-F238E27FC236}">
                <a16:creationId xmlns:a16="http://schemas.microsoft.com/office/drawing/2014/main" id="{9E06E227-DC7E-34E9-66EC-961A16007A6E}"/>
              </a:ext>
            </a:extLst>
          </p:cNvPr>
          <p:cNvSpPr>
            <a:spLocks noGrp="1"/>
          </p:cNvSpPr>
          <p:nvPr>
            <p:ph type="sldNum" sz="quarter" idx="11"/>
          </p:nvPr>
        </p:nvSpPr>
        <p:spPr/>
        <p:txBody>
          <a:bodyPr/>
          <a:lstStyle/>
          <a:p>
            <a:pPr>
              <a:defRPr/>
            </a:pPr>
            <a:fld id="{C22399C2-1ADD-1549-9753-CEA7C1EED1B8}" type="slidenum">
              <a:rPr lang="en-US" smtClean="0"/>
              <a:pPr>
                <a:defRPr/>
              </a:pPr>
              <a:t>3</a:t>
            </a:fld>
            <a:endParaRPr lang="en-US"/>
          </a:p>
        </p:txBody>
      </p:sp>
      <p:pic>
        <p:nvPicPr>
          <p:cNvPr id="2" name="example-merged.png" descr="example-merged.png">
            <a:extLst>
              <a:ext uri="{FF2B5EF4-FFF2-40B4-BE49-F238E27FC236}">
                <a16:creationId xmlns:a16="http://schemas.microsoft.com/office/drawing/2014/main" id="{B1B745E7-2EAE-FE30-2422-09AB758CD7C3}"/>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202143" y="2374565"/>
            <a:ext cx="3598457" cy="2388759"/>
          </a:xfrm>
          <a:prstGeom prst="rect">
            <a:avLst/>
          </a:prstGeom>
          <a:ln w="12700">
            <a:miter lim="400000"/>
          </a:ln>
        </p:spPr>
      </p:pic>
      <p:pic>
        <p:nvPicPr>
          <p:cNvPr id="3" name="Image" descr="Image">
            <a:extLst>
              <a:ext uri="{FF2B5EF4-FFF2-40B4-BE49-F238E27FC236}">
                <a16:creationId xmlns:a16="http://schemas.microsoft.com/office/drawing/2014/main" id="{A5E37740-4F74-8AF8-360F-0DC6B9F4D50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3830" y="3657170"/>
            <a:ext cx="1049170" cy="593870"/>
          </a:xfrm>
          <a:prstGeom prst="rect">
            <a:avLst/>
          </a:prstGeom>
          <a:ln w="12700">
            <a:miter lim="400000"/>
          </a:ln>
        </p:spPr>
      </p:pic>
      <p:pic>
        <p:nvPicPr>
          <p:cNvPr id="7" name="Image" descr="Image">
            <a:extLst>
              <a:ext uri="{FF2B5EF4-FFF2-40B4-BE49-F238E27FC236}">
                <a16:creationId xmlns:a16="http://schemas.microsoft.com/office/drawing/2014/main" id="{745F76DD-5C8E-CEBA-2A48-D34F13ED889B}"/>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8623" y="2895600"/>
            <a:ext cx="1079793" cy="305230"/>
          </a:xfrm>
          <a:prstGeom prst="rect">
            <a:avLst/>
          </a:prstGeom>
          <a:ln w="12700">
            <a:miter lim="400000"/>
          </a:ln>
        </p:spPr>
      </p:pic>
      <p:sp>
        <p:nvSpPr>
          <p:cNvPr id="9" name="Double Arrow">
            <a:extLst>
              <a:ext uri="{FF2B5EF4-FFF2-40B4-BE49-F238E27FC236}">
                <a16:creationId xmlns:a16="http://schemas.microsoft.com/office/drawing/2014/main" id="{1175A869-C3D8-42FE-D4CB-CB2DD7FEAB77}"/>
              </a:ext>
            </a:extLst>
          </p:cNvPr>
          <p:cNvSpPr/>
          <p:nvPr/>
        </p:nvSpPr>
        <p:spPr>
          <a:xfrm>
            <a:off x="990600" y="3062875"/>
            <a:ext cx="642485" cy="410751"/>
          </a:xfrm>
          <a:prstGeom prst="leftRightArrow">
            <a:avLst>
              <a:gd name="adj1" fmla="val 52864"/>
              <a:gd name="adj2" fmla="val 44438"/>
            </a:avLst>
          </a:prstGeom>
          <a:solidFill>
            <a:srgbClr val="CEABF2"/>
          </a:solidFill>
          <a:ln w="12700">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11" name="Double Arrow">
            <a:extLst>
              <a:ext uri="{FF2B5EF4-FFF2-40B4-BE49-F238E27FC236}">
                <a16:creationId xmlns:a16="http://schemas.microsoft.com/office/drawing/2014/main" id="{3E70BD25-584D-EB68-D158-E9B6F1C080F9}"/>
              </a:ext>
            </a:extLst>
          </p:cNvPr>
          <p:cNvSpPr/>
          <p:nvPr/>
        </p:nvSpPr>
        <p:spPr>
          <a:xfrm>
            <a:off x="974158" y="3982065"/>
            <a:ext cx="642485" cy="410751"/>
          </a:xfrm>
          <a:prstGeom prst="leftRightArrow">
            <a:avLst>
              <a:gd name="adj1" fmla="val 52864"/>
              <a:gd name="adj2" fmla="val 44438"/>
            </a:avLst>
          </a:prstGeom>
          <a:solidFill>
            <a:srgbClr val="CEABF2"/>
          </a:solidFill>
          <a:ln w="12700">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6" name="Text Box 4">
            <a:extLst>
              <a:ext uri="{FF2B5EF4-FFF2-40B4-BE49-F238E27FC236}">
                <a16:creationId xmlns:a16="http://schemas.microsoft.com/office/drawing/2014/main" id="{2D7CDDB9-7524-7E6B-AA7A-6B43F55E3BC6}"/>
              </a:ext>
            </a:extLst>
          </p:cNvPr>
          <p:cNvSpPr txBox="1">
            <a:spLocks noChangeArrowheads="1"/>
          </p:cNvSpPr>
          <p:nvPr/>
        </p:nvSpPr>
        <p:spPr bwMode="auto">
          <a:xfrm>
            <a:off x="585005" y="1245351"/>
            <a:ext cx="7462838" cy="338554"/>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pPr algn="l">
              <a:defRPr sz="3800"/>
            </a:pPr>
            <a:r>
              <a:rPr lang="en-US" sz="1600" dirty="0"/>
              <a:t>Integrates with JVM-based languages and libraries</a:t>
            </a:r>
          </a:p>
        </p:txBody>
      </p:sp>
    </p:spTree>
    <p:extLst>
      <p:ext uri="{BB962C8B-B14F-4D97-AF65-F5344CB8AC3E}">
        <p14:creationId xmlns:p14="http://schemas.microsoft.com/office/powerpoint/2010/main" val="81047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268BB7-60E2-5368-F669-D3CEF4887A29}"/>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9E4FEF23-DC2D-896E-63C4-D455A8E155C1}"/>
              </a:ext>
            </a:extLst>
          </p:cNvPr>
          <p:cNvSpPr>
            <a:spLocks noGrp="1"/>
          </p:cNvSpPr>
          <p:nvPr>
            <p:ph type="title"/>
          </p:nvPr>
        </p:nvSpPr>
        <p:spPr/>
        <p:txBody>
          <a:bodyPr/>
          <a:lstStyle/>
          <a:p>
            <a:r>
              <a:rPr lang="en-US" dirty="0"/>
              <a:t>Slang-based Development</a:t>
            </a:r>
          </a:p>
        </p:txBody>
      </p:sp>
      <p:sp>
        <p:nvSpPr>
          <p:cNvPr id="14" name="Content Placeholder 13">
            <a:extLst>
              <a:ext uri="{FF2B5EF4-FFF2-40B4-BE49-F238E27FC236}">
                <a16:creationId xmlns:a16="http://schemas.microsoft.com/office/drawing/2014/main" id="{20BBEFAD-18FF-7C16-7410-9341726CC06F}"/>
              </a:ext>
            </a:extLst>
          </p:cNvPr>
          <p:cNvSpPr>
            <a:spLocks noGrp="1"/>
          </p:cNvSpPr>
          <p:nvPr>
            <p:ph sz="half" idx="2"/>
          </p:nvPr>
        </p:nvSpPr>
        <p:spPr>
          <a:xfrm>
            <a:off x="5074680" y="2209800"/>
            <a:ext cx="3764520" cy="3555831"/>
          </a:xfrm>
        </p:spPr>
        <p:txBody>
          <a:bodyPr/>
          <a:lstStyle/>
          <a:p>
            <a:r>
              <a:rPr lang="en-US" sz="2000" dirty="0"/>
              <a:t>Translation to C99</a:t>
            </a:r>
          </a:p>
          <a:p>
            <a:pPr lvl="1"/>
            <a:r>
              <a:rPr lang="en-US" sz="1600" dirty="0"/>
              <a:t>No garbage collection at runtime (only global &amp; stack allocations)</a:t>
            </a:r>
          </a:p>
          <a:p>
            <a:pPr lvl="1"/>
            <a:r>
              <a:rPr lang="en-US" sz="1600" dirty="0"/>
              <a:t>Can be compiled using </a:t>
            </a:r>
            <a:r>
              <a:rPr lang="en-US" sz="1600" dirty="0" err="1"/>
              <a:t>gcc</a:t>
            </a:r>
            <a:r>
              <a:rPr lang="en-US" sz="1600" dirty="0"/>
              <a:t>, clang, and the </a:t>
            </a:r>
            <a:r>
              <a:rPr lang="en-US" sz="1600" dirty="0" err="1"/>
              <a:t>CompCert</a:t>
            </a:r>
            <a:r>
              <a:rPr lang="en-US" sz="1600" dirty="0"/>
              <a:t> Verified C compiler</a:t>
            </a:r>
          </a:p>
          <a:p>
            <a:r>
              <a:rPr lang="en-US" sz="2000" dirty="0"/>
              <a:t>Translation to Rust</a:t>
            </a:r>
          </a:p>
          <a:p>
            <a:pPr lvl="1"/>
            <a:r>
              <a:rPr lang="en-US" sz="1600" dirty="0"/>
              <a:t>under development with Collins Aerospace and Aarhus University (Stefan </a:t>
            </a:r>
            <a:r>
              <a:rPr lang="en-US" sz="1600" dirty="0" err="1"/>
              <a:t>Hallerstede</a:t>
            </a:r>
            <a:r>
              <a:rPr lang="en-US" sz="1600" dirty="0"/>
              <a:t>)</a:t>
            </a:r>
          </a:p>
          <a:p>
            <a:pPr lvl="1"/>
            <a:r>
              <a:rPr lang="en-US" sz="1600" dirty="0"/>
              <a:t>Contract verification with CMU </a:t>
            </a:r>
            <a:r>
              <a:rPr lang="en-US" sz="1600" dirty="0" err="1"/>
              <a:t>Verus</a:t>
            </a:r>
            <a:r>
              <a:rPr lang="en-US" sz="1600" dirty="0"/>
              <a:t> Rust verification tool</a:t>
            </a:r>
          </a:p>
        </p:txBody>
      </p:sp>
      <p:sp>
        <p:nvSpPr>
          <p:cNvPr id="4" name="Slide Number Placeholder 3">
            <a:extLst>
              <a:ext uri="{FF2B5EF4-FFF2-40B4-BE49-F238E27FC236}">
                <a16:creationId xmlns:a16="http://schemas.microsoft.com/office/drawing/2014/main" id="{A07FFC71-EDB7-7DDE-E377-142E23170577}"/>
              </a:ext>
            </a:extLst>
          </p:cNvPr>
          <p:cNvSpPr>
            <a:spLocks noGrp="1"/>
          </p:cNvSpPr>
          <p:nvPr>
            <p:ph type="sldNum" sz="quarter" idx="11"/>
          </p:nvPr>
        </p:nvSpPr>
        <p:spPr/>
        <p:txBody>
          <a:bodyPr/>
          <a:lstStyle/>
          <a:p>
            <a:pPr>
              <a:defRPr/>
            </a:pPr>
            <a:fld id="{C22399C2-1ADD-1549-9753-CEA7C1EED1B8}" type="slidenum">
              <a:rPr lang="en-US" smtClean="0"/>
              <a:pPr>
                <a:defRPr/>
              </a:pPr>
              <a:t>4</a:t>
            </a:fld>
            <a:endParaRPr lang="en-US"/>
          </a:p>
        </p:txBody>
      </p:sp>
      <p:pic>
        <p:nvPicPr>
          <p:cNvPr id="2" name="example-merged.png" descr="example-merged.png">
            <a:extLst>
              <a:ext uri="{FF2B5EF4-FFF2-40B4-BE49-F238E27FC236}">
                <a16:creationId xmlns:a16="http://schemas.microsoft.com/office/drawing/2014/main" id="{C309DD64-B2C5-10D0-A91E-EC54C34F4084}"/>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202143" y="2374565"/>
            <a:ext cx="3598457" cy="2388759"/>
          </a:xfrm>
          <a:prstGeom prst="rect">
            <a:avLst/>
          </a:prstGeom>
          <a:ln w="12700">
            <a:miter lim="400000"/>
          </a:ln>
        </p:spPr>
      </p:pic>
      <p:sp>
        <p:nvSpPr>
          <p:cNvPr id="11" name="Double Arrow">
            <a:extLst>
              <a:ext uri="{FF2B5EF4-FFF2-40B4-BE49-F238E27FC236}">
                <a16:creationId xmlns:a16="http://schemas.microsoft.com/office/drawing/2014/main" id="{D4906600-7AF5-2870-9FB0-FCA7EFF17CAB}"/>
              </a:ext>
            </a:extLst>
          </p:cNvPr>
          <p:cNvSpPr/>
          <p:nvPr/>
        </p:nvSpPr>
        <p:spPr>
          <a:xfrm rot="16200000">
            <a:off x="2203775" y="4557948"/>
            <a:ext cx="642485" cy="410751"/>
          </a:xfrm>
          <a:prstGeom prst="leftRightArrow">
            <a:avLst>
              <a:gd name="adj1" fmla="val 52864"/>
              <a:gd name="adj2" fmla="val 44438"/>
            </a:avLst>
          </a:prstGeom>
          <a:solidFill>
            <a:srgbClr val="CEABF2"/>
          </a:solidFill>
          <a:ln w="12700">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6" name="Double Arrow">
            <a:extLst>
              <a:ext uri="{FF2B5EF4-FFF2-40B4-BE49-F238E27FC236}">
                <a16:creationId xmlns:a16="http://schemas.microsoft.com/office/drawing/2014/main" id="{0055569E-8238-E462-7C11-F7792C9CF557}"/>
              </a:ext>
            </a:extLst>
          </p:cNvPr>
          <p:cNvSpPr/>
          <p:nvPr/>
        </p:nvSpPr>
        <p:spPr>
          <a:xfrm rot="16200000">
            <a:off x="3306628" y="4557948"/>
            <a:ext cx="642485" cy="410751"/>
          </a:xfrm>
          <a:prstGeom prst="leftRightArrow">
            <a:avLst>
              <a:gd name="adj1" fmla="val 52864"/>
              <a:gd name="adj2" fmla="val 44438"/>
            </a:avLst>
          </a:prstGeom>
          <a:solidFill>
            <a:srgbClr val="CEABF2"/>
          </a:solidFill>
          <a:ln w="12700">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pic>
        <p:nvPicPr>
          <p:cNvPr id="13" name="Image" descr="Image">
            <a:extLst>
              <a:ext uri="{FF2B5EF4-FFF2-40B4-BE49-F238E27FC236}">
                <a16:creationId xmlns:a16="http://schemas.microsoft.com/office/drawing/2014/main" id="{9EE98E3B-2E94-3120-C149-A6D823CC43B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9220" y="4473010"/>
            <a:ext cx="1569580" cy="784790"/>
          </a:xfrm>
          <a:prstGeom prst="rect">
            <a:avLst/>
          </a:prstGeom>
          <a:ln w="12700">
            <a:miter lim="400000"/>
          </a:ln>
        </p:spPr>
      </p:pic>
      <p:pic>
        <p:nvPicPr>
          <p:cNvPr id="16" name="Image" descr="Image">
            <a:extLst>
              <a:ext uri="{FF2B5EF4-FFF2-40B4-BE49-F238E27FC236}">
                <a16:creationId xmlns:a16="http://schemas.microsoft.com/office/drawing/2014/main" id="{73390E54-477C-4B2E-6439-571A60276202}"/>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078234" y="5107783"/>
            <a:ext cx="893566" cy="893566"/>
          </a:xfrm>
          <a:prstGeom prst="rect">
            <a:avLst/>
          </a:prstGeom>
          <a:ln w="12700">
            <a:miter lim="400000"/>
          </a:ln>
        </p:spPr>
      </p:pic>
      <p:pic>
        <p:nvPicPr>
          <p:cNvPr id="18" name="Image" descr="Image">
            <a:extLst>
              <a:ext uri="{FF2B5EF4-FFF2-40B4-BE49-F238E27FC236}">
                <a16:creationId xmlns:a16="http://schemas.microsoft.com/office/drawing/2014/main" id="{47F4FBDF-853B-6D0E-5D1F-66F9F0B92983}"/>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110587" y="5205436"/>
            <a:ext cx="1063558" cy="598251"/>
          </a:xfrm>
          <a:prstGeom prst="rect">
            <a:avLst/>
          </a:prstGeom>
          <a:ln w="12700">
            <a:miter lim="400000"/>
          </a:ln>
        </p:spPr>
      </p:pic>
      <p:sp>
        <p:nvSpPr>
          <p:cNvPr id="19" name="Double Arrow">
            <a:extLst>
              <a:ext uri="{FF2B5EF4-FFF2-40B4-BE49-F238E27FC236}">
                <a16:creationId xmlns:a16="http://schemas.microsoft.com/office/drawing/2014/main" id="{73987E83-3D60-0F92-ADAC-58B62A5E52E3}"/>
              </a:ext>
            </a:extLst>
          </p:cNvPr>
          <p:cNvSpPr/>
          <p:nvPr/>
        </p:nvSpPr>
        <p:spPr>
          <a:xfrm rot="16200000">
            <a:off x="3294083" y="4581165"/>
            <a:ext cx="642485" cy="410751"/>
          </a:xfrm>
          <a:prstGeom prst="leftRightArrow">
            <a:avLst>
              <a:gd name="adj1" fmla="val 52864"/>
              <a:gd name="adj2" fmla="val 44438"/>
            </a:avLst>
          </a:prstGeom>
          <a:solidFill>
            <a:srgbClr val="CEABF2"/>
          </a:solidFill>
          <a:ln w="12700">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20" name="TextBox 19">
            <a:extLst>
              <a:ext uri="{FF2B5EF4-FFF2-40B4-BE49-F238E27FC236}">
                <a16:creationId xmlns:a16="http://schemas.microsoft.com/office/drawing/2014/main" id="{EEA35F79-52E6-1DFB-D006-406B64A1C909}"/>
              </a:ext>
            </a:extLst>
          </p:cNvPr>
          <p:cNvSpPr txBox="1"/>
          <p:nvPr/>
        </p:nvSpPr>
        <p:spPr>
          <a:xfrm>
            <a:off x="3117381" y="5808603"/>
            <a:ext cx="1056764" cy="276999"/>
          </a:xfrm>
          <a:prstGeom prst="rect">
            <a:avLst/>
          </a:prstGeom>
          <a:noFill/>
        </p:spPr>
        <p:txBody>
          <a:bodyPr wrap="none" rtlCol="0">
            <a:spAutoFit/>
          </a:bodyPr>
          <a:lstStyle/>
          <a:p>
            <a:r>
              <a:rPr lang="en-US" sz="1200" dirty="0"/>
              <a:t>(in progress)</a:t>
            </a:r>
          </a:p>
        </p:txBody>
      </p:sp>
      <p:sp>
        <p:nvSpPr>
          <p:cNvPr id="3" name="Text Box 4">
            <a:extLst>
              <a:ext uri="{FF2B5EF4-FFF2-40B4-BE49-F238E27FC236}">
                <a16:creationId xmlns:a16="http://schemas.microsoft.com/office/drawing/2014/main" id="{D02AFAD9-36A0-8096-CDB2-144F13B45CEA}"/>
              </a:ext>
            </a:extLst>
          </p:cNvPr>
          <p:cNvSpPr txBox="1">
            <a:spLocks noChangeArrowheads="1"/>
          </p:cNvSpPr>
          <p:nvPr/>
        </p:nvSpPr>
        <p:spPr bwMode="auto">
          <a:xfrm>
            <a:off x="625200" y="1236077"/>
            <a:ext cx="7462838" cy="338554"/>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pPr algn="l">
              <a:defRPr sz="3800"/>
            </a:pPr>
            <a:r>
              <a:rPr lang="en-US" sz="1600" dirty="0"/>
              <a:t>Slang Embedded profile – supports industrial embedded system development</a:t>
            </a:r>
          </a:p>
        </p:txBody>
      </p:sp>
    </p:spTree>
    <p:extLst>
      <p:ext uri="{BB962C8B-B14F-4D97-AF65-F5344CB8AC3E}">
        <p14:creationId xmlns:p14="http://schemas.microsoft.com/office/powerpoint/2010/main" val="4041349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DBBAF-4AAC-5546-93D1-E22E745262AC}"/>
              </a:ext>
            </a:extLst>
          </p:cNvPr>
          <p:cNvSpPr>
            <a:spLocks noGrp="1"/>
          </p:cNvSpPr>
          <p:nvPr>
            <p:ph type="title"/>
          </p:nvPr>
        </p:nvSpPr>
        <p:spPr/>
        <p:txBody>
          <a:bodyPr/>
          <a:lstStyle/>
          <a:p>
            <a:r>
              <a:rPr lang="en-US" sz="3600" dirty="0"/>
              <a:t>HAMR – Model-driven </a:t>
            </a:r>
            <a:r>
              <a:rPr lang="en-US" sz="3600" dirty="0" err="1"/>
              <a:t>Developemnt</a:t>
            </a:r>
            <a:endParaRPr lang="en-US" sz="3600" dirty="0"/>
          </a:p>
        </p:txBody>
      </p:sp>
      <p:pic>
        <p:nvPicPr>
          <p:cNvPr id="27" name="Picture 26">
            <a:extLst>
              <a:ext uri="{FF2B5EF4-FFF2-40B4-BE49-F238E27FC236}">
                <a16:creationId xmlns:a16="http://schemas.microsoft.com/office/drawing/2014/main" id="{454D509D-C742-CE46-8C51-FBD5534A21C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971800" y="1828800"/>
            <a:ext cx="3119078" cy="1507377"/>
          </a:xfrm>
          <a:prstGeom prst="rect">
            <a:avLst/>
          </a:prstGeom>
        </p:spPr>
      </p:pic>
      <p:sp>
        <p:nvSpPr>
          <p:cNvPr id="29" name="TextBox 28">
            <a:extLst>
              <a:ext uri="{FF2B5EF4-FFF2-40B4-BE49-F238E27FC236}">
                <a16:creationId xmlns:a16="http://schemas.microsoft.com/office/drawing/2014/main" id="{6FF13ADE-4284-8F42-9B72-6F7F16C309CD}"/>
              </a:ext>
            </a:extLst>
          </p:cNvPr>
          <p:cNvSpPr txBox="1"/>
          <p:nvPr/>
        </p:nvSpPr>
        <p:spPr>
          <a:xfrm>
            <a:off x="381000" y="1981200"/>
            <a:ext cx="2438400" cy="1077218"/>
          </a:xfrm>
          <a:prstGeom prst="rect">
            <a:avLst/>
          </a:prstGeom>
          <a:solidFill>
            <a:schemeClr val="accent2"/>
          </a:solidFill>
        </p:spPr>
        <p:txBody>
          <a:bodyPr wrap="square" rtlCol="0">
            <a:spAutoFit/>
          </a:bodyPr>
          <a:lstStyle/>
          <a:p>
            <a:r>
              <a:rPr lang="en-US" sz="1600" dirty="0"/>
              <a:t>Modeling, analysis, and verification in the </a:t>
            </a:r>
            <a:r>
              <a:rPr lang="en-US" sz="1600" b="1" dirty="0"/>
              <a:t>AADL</a:t>
            </a:r>
            <a:r>
              <a:rPr lang="en-US" sz="1600" dirty="0"/>
              <a:t> modeling language</a:t>
            </a:r>
          </a:p>
          <a:p>
            <a:r>
              <a:rPr lang="en-US" sz="1600" dirty="0"/>
              <a:t>(+</a:t>
            </a:r>
            <a:r>
              <a:rPr lang="en-US" sz="1600" b="1" dirty="0"/>
              <a:t> SysMLv2 </a:t>
            </a:r>
            <a:r>
              <a:rPr lang="en-US" sz="1600" dirty="0"/>
              <a:t>Prototype)</a:t>
            </a:r>
          </a:p>
        </p:txBody>
      </p:sp>
      <p:pic>
        <p:nvPicPr>
          <p:cNvPr id="30" name="Picture 29">
            <a:extLst>
              <a:ext uri="{FF2B5EF4-FFF2-40B4-BE49-F238E27FC236}">
                <a16:creationId xmlns:a16="http://schemas.microsoft.com/office/drawing/2014/main" id="{9EF11C60-1527-1B44-A6A4-AE18FD650D5F}"/>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934200" y="2209800"/>
            <a:ext cx="1081702" cy="760418"/>
          </a:xfrm>
          <a:prstGeom prst="rect">
            <a:avLst/>
          </a:prstGeom>
        </p:spPr>
      </p:pic>
      <p:pic>
        <p:nvPicPr>
          <p:cNvPr id="31" name="Picture 30">
            <a:extLst>
              <a:ext uri="{FF2B5EF4-FFF2-40B4-BE49-F238E27FC236}">
                <a16:creationId xmlns:a16="http://schemas.microsoft.com/office/drawing/2014/main" id="{A71A393A-8427-8942-9FA8-8581807FB7FF}"/>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620000" y="2438400"/>
            <a:ext cx="1143000" cy="590993"/>
          </a:xfrm>
          <a:prstGeom prst="rect">
            <a:avLst/>
          </a:prstGeom>
        </p:spPr>
      </p:pic>
      <p:grpSp>
        <p:nvGrpSpPr>
          <p:cNvPr id="19" name="Group 18">
            <a:extLst>
              <a:ext uri="{FF2B5EF4-FFF2-40B4-BE49-F238E27FC236}">
                <a16:creationId xmlns:a16="http://schemas.microsoft.com/office/drawing/2014/main" id="{30DF6E84-9C97-D640-BD75-E22E7C456AA3}"/>
              </a:ext>
            </a:extLst>
          </p:cNvPr>
          <p:cNvGrpSpPr/>
          <p:nvPr/>
        </p:nvGrpSpPr>
        <p:grpSpPr>
          <a:xfrm>
            <a:off x="381000" y="3657600"/>
            <a:ext cx="8839200" cy="1600438"/>
            <a:chOff x="381000" y="3657600"/>
            <a:chExt cx="8839200" cy="1600438"/>
          </a:xfrm>
        </p:grpSpPr>
        <p:sp>
          <p:nvSpPr>
            <p:cNvPr id="32" name="TextBox 31">
              <a:extLst>
                <a:ext uri="{FF2B5EF4-FFF2-40B4-BE49-F238E27FC236}">
                  <a16:creationId xmlns:a16="http://schemas.microsoft.com/office/drawing/2014/main" id="{C3DA7E0B-16F3-C440-AEA9-851E540FDD12}"/>
                </a:ext>
              </a:extLst>
            </p:cNvPr>
            <p:cNvSpPr txBox="1"/>
            <p:nvPr/>
          </p:nvSpPr>
          <p:spPr>
            <a:xfrm>
              <a:off x="381000" y="3657600"/>
              <a:ext cx="2438400" cy="830997"/>
            </a:xfrm>
            <a:prstGeom prst="rect">
              <a:avLst/>
            </a:prstGeom>
            <a:solidFill>
              <a:schemeClr val="accent2"/>
            </a:solidFill>
          </p:spPr>
          <p:txBody>
            <a:bodyPr wrap="square" rtlCol="0">
              <a:spAutoFit/>
            </a:bodyPr>
            <a:lstStyle/>
            <a:p>
              <a:r>
                <a:rPr lang="en-US" sz="1600" dirty="0"/>
                <a:t>Component development and verification in multiple languages</a:t>
              </a:r>
              <a:endParaRPr lang="en-US" sz="1600" b="1" dirty="0"/>
            </a:p>
          </p:txBody>
        </p:sp>
        <p:grpSp>
          <p:nvGrpSpPr>
            <p:cNvPr id="42" name="Group 41">
              <a:extLst>
                <a:ext uri="{FF2B5EF4-FFF2-40B4-BE49-F238E27FC236}">
                  <a16:creationId xmlns:a16="http://schemas.microsoft.com/office/drawing/2014/main" id="{A8DAF2FB-BBEF-E449-9CD5-A3D5E6EB35E4}"/>
                </a:ext>
              </a:extLst>
            </p:cNvPr>
            <p:cNvGrpSpPr/>
            <p:nvPr/>
          </p:nvGrpSpPr>
          <p:grpSpPr>
            <a:xfrm>
              <a:off x="3505200" y="3810000"/>
              <a:ext cx="1524000" cy="914400"/>
              <a:chOff x="3124200" y="3810000"/>
              <a:chExt cx="2690173" cy="1271337"/>
            </a:xfrm>
          </p:grpSpPr>
          <p:grpSp>
            <p:nvGrpSpPr>
              <p:cNvPr id="45" name="Group 44">
                <a:extLst>
                  <a:ext uri="{FF2B5EF4-FFF2-40B4-BE49-F238E27FC236}">
                    <a16:creationId xmlns:a16="http://schemas.microsoft.com/office/drawing/2014/main" id="{358CF731-BA8E-4F47-B408-80675AA22C1C}"/>
                  </a:ext>
                </a:extLst>
              </p:cNvPr>
              <p:cNvGrpSpPr/>
              <p:nvPr/>
            </p:nvGrpSpPr>
            <p:grpSpPr>
              <a:xfrm>
                <a:off x="4419600" y="3962400"/>
                <a:ext cx="1394773" cy="814137"/>
                <a:chOff x="3733800" y="3200400"/>
                <a:chExt cx="1394773" cy="814137"/>
              </a:xfrm>
            </p:grpSpPr>
            <p:grpSp>
              <p:nvGrpSpPr>
                <p:cNvPr id="108" name="Group 107">
                  <a:extLst>
                    <a:ext uri="{FF2B5EF4-FFF2-40B4-BE49-F238E27FC236}">
                      <a16:creationId xmlns:a16="http://schemas.microsoft.com/office/drawing/2014/main" id="{B191B211-41B3-F74F-86BE-5CF048E107E6}"/>
                    </a:ext>
                  </a:extLst>
                </p:cNvPr>
                <p:cNvGrpSpPr/>
                <p:nvPr/>
              </p:nvGrpSpPr>
              <p:grpSpPr>
                <a:xfrm>
                  <a:off x="3733800" y="3200400"/>
                  <a:ext cx="1394773" cy="814137"/>
                  <a:chOff x="3810000" y="5181600"/>
                  <a:chExt cx="1394773" cy="814137"/>
                </a:xfrm>
              </p:grpSpPr>
              <p:sp>
                <p:nvSpPr>
                  <p:cNvPr id="123" name="Rounded Rectangle 122">
                    <a:extLst>
                      <a:ext uri="{FF2B5EF4-FFF2-40B4-BE49-F238E27FC236}">
                        <a16:creationId xmlns:a16="http://schemas.microsoft.com/office/drawing/2014/main" id="{618C930B-F3BD-8B4A-9399-E14F3C16A8D2}"/>
                      </a:ext>
                    </a:extLst>
                  </p:cNvPr>
                  <p:cNvSpPr/>
                  <p:nvPr/>
                </p:nvSpPr>
                <p:spPr bwMode="auto">
                  <a:xfrm>
                    <a:off x="3875182" y="5181600"/>
                    <a:ext cx="1329591" cy="814137"/>
                  </a:xfrm>
                  <a:prstGeom prst="roundRect">
                    <a:avLst/>
                  </a:prstGeom>
                  <a:solidFill>
                    <a:schemeClr val="accent3">
                      <a:lumMod val="95000"/>
                    </a:schemeClr>
                  </a:solidFill>
                  <a:ln w="12700" cap="flat" cmpd="sng" algn="ctr">
                    <a:solidFill>
                      <a:schemeClr val="tx1"/>
                    </a:solidFill>
                    <a:prstDash val="dash"/>
                    <a:round/>
                    <a:headEnd type="none" w="med" len="med"/>
                    <a:tailEnd type="none" w="med" len="med"/>
                  </a:ln>
                  <a:effectLst/>
                </p:spPr>
                <p:txBody>
                  <a:bodyPr vert="horz" wrap="square" lIns="91440" tIns="45720" rIns="91440" bIns="45720" numCol="1" rtlCol="0" anchor="ctr"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Tahoma" charset="0"/>
                    </a:endParaRPr>
                  </a:p>
                </p:txBody>
              </p:sp>
              <p:sp>
                <p:nvSpPr>
                  <p:cNvPr id="124" name="Oval 123">
                    <a:extLst>
                      <a:ext uri="{FF2B5EF4-FFF2-40B4-BE49-F238E27FC236}">
                        <a16:creationId xmlns:a16="http://schemas.microsoft.com/office/drawing/2014/main" id="{09B33308-47C0-434E-9FAA-0FC16203BC2C}"/>
                      </a:ext>
                    </a:extLst>
                  </p:cNvPr>
                  <p:cNvSpPr/>
                  <p:nvPr/>
                </p:nvSpPr>
                <p:spPr bwMode="auto">
                  <a:xfrm>
                    <a:off x="3816525" y="5416794"/>
                    <a:ext cx="136870" cy="162829"/>
                  </a:xfrm>
                  <a:prstGeom prst="ellipse">
                    <a:avLst/>
                  </a:prstGeom>
                  <a:solidFill>
                    <a:schemeClr val="accent1"/>
                  </a:solidFill>
                  <a:ln w="381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Tahoma" charset="0"/>
                    </a:endParaRPr>
                  </a:p>
                </p:txBody>
              </p:sp>
              <p:sp>
                <p:nvSpPr>
                  <p:cNvPr id="125" name="Oval 124">
                    <a:extLst>
                      <a:ext uri="{FF2B5EF4-FFF2-40B4-BE49-F238E27FC236}">
                        <a16:creationId xmlns:a16="http://schemas.microsoft.com/office/drawing/2014/main" id="{402D42D9-4DFD-CD4F-A4A7-E3B42D1FBA5E}"/>
                      </a:ext>
                    </a:extLst>
                  </p:cNvPr>
                  <p:cNvSpPr/>
                  <p:nvPr/>
                </p:nvSpPr>
                <p:spPr bwMode="auto">
                  <a:xfrm>
                    <a:off x="3810000" y="5718324"/>
                    <a:ext cx="136870" cy="162829"/>
                  </a:xfrm>
                  <a:prstGeom prst="ellipse">
                    <a:avLst/>
                  </a:prstGeom>
                  <a:solidFill>
                    <a:schemeClr val="accent1"/>
                  </a:solidFill>
                  <a:ln w="381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Tahoma" charset="0"/>
                    </a:endParaRPr>
                  </a:p>
                </p:txBody>
              </p:sp>
            </p:grpSp>
            <p:grpSp>
              <p:nvGrpSpPr>
                <p:cNvPr id="109" name="Group 108">
                  <a:extLst>
                    <a:ext uri="{FF2B5EF4-FFF2-40B4-BE49-F238E27FC236}">
                      <a16:creationId xmlns:a16="http://schemas.microsoft.com/office/drawing/2014/main" id="{AE132FEE-64C8-E545-B5D5-FDAA62616D33}"/>
                    </a:ext>
                  </a:extLst>
                </p:cNvPr>
                <p:cNvGrpSpPr/>
                <p:nvPr/>
              </p:nvGrpSpPr>
              <p:grpSpPr>
                <a:xfrm>
                  <a:off x="4038600" y="3429000"/>
                  <a:ext cx="304800" cy="381000"/>
                  <a:chOff x="7391400" y="5715000"/>
                  <a:chExt cx="304800" cy="381000"/>
                </a:xfrm>
              </p:grpSpPr>
              <p:cxnSp>
                <p:nvCxnSpPr>
                  <p:cNvPr id="117" name="Straight Connector 116">
                    <a:extLst>
                      <a:ext uri="{FF2B5EF4-FFF2-40B4-BE49-F238E27FC236}">
                        <a16:creationId xmlns:a16="http://schemas.microsoft.com/office/drawing/2014/main" id="{694F2FCE-5140-D64A-A783-869C5B68BC45}"/>
                      </a:ext>
                    </a:extLst>
                  </p:cNvPr>
                  <p:cNvCxnSpPr/>
                  <p:nvPr/>
                </p:nvCxnSpPr>
                <p:spPr bwMode="auto">
                  <a:xfrm>
                    <a:off x="7391400" y="57150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118" name="Straight Connector 117">
                    <a:extLst>
                      <a:ext uri="{FF2B5EF4-FFF2-40B4-BE49-F238E27FC236}">
                        <a16:creationId xmlns:a16="http://schemas.microsoft.com/office/drawing/2014/main" id="{3AEA4682-FC36-FC41-B540-F8234CE2285A}"/>
                      </a:ext>
                    </a:extLst>
                  </p:cNvPr>
                  <p:cNvCxnSpPr/>
                  <p:nvPr/>
                </p:nvCxnSpPr>
                <p:spPr bwMode="auto">
                  <a:xfrm>
                    <a:off x="7391400" y="57912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119" name="Straight Connector 118">
                    <a:extLst>
                      <a:ext uri="{FF2B5EF4-FFF2-40B4-BE49-F238E27FC236}">
                        <a16:creationId xmlns:a16="http://schemas.microsoft.com/office/drawing/2014/main" id="{2479A092-7E1D-BD44-867A-F892AAABAF87}"/>
                      </a:ext>
                    </a:extLst>
                  </p:cNvPr>
                  <p:cNvCxnSpPr/>
                  <p:nvPr/>
                </p:nvCxnSpPr>
                <p:spPr bwMode="auto">
                  <a:xfrm>
                    <a:off x="7391400" y="58674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120" name="Straight Connector 119">
                    <a:extLst>
                      <a:ext uri="{FF2B5EF4-FFF2-40B4-BE49-F238E27FC236}">
                        <a16:creationId xmlns:a16="http://schemas.microsoft.com/office/drawing/2014/main" id="{F3C03C36-A306-054C-ADB0-7E7ACC1E69D3}"/>
                      </a:ext>
                    </a:extLst>
                  </p:cNvPr>
                  <p:cNvCxnSpPr/>
                  <p:nvPr/>
                </p:nvCxnSpPr>
                <p:spPr bwMode="auto">
                  <a:xfrm>
                    <a:off x="7391400" y="59436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121" name="Straight Connector 120">
                    <a:extLst>
                      <a:ext uri="{FF2B5EF4-FFF2-40B4-BE49-F238E27FC236}">
                        <a16:creationId xmlns:a16="http://schemas.microsoft.com/office/drawing/2014/main" id="{C8AEC0DE-85A9-1A44-BFBD-F375E068A0C9}"/>
                      </a:ext>
                    </a:extLst>
                  </p:cNvPr>
                  <p:cNvCxnSpPr/>
                  <p:nvPr/>
                </p:nvCxnSpPr>
                <p:spPr bwMode="auto">
                  <a:xfrm>
                    <a:off x="7391400" y="60198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122" name="Straight Connector 121">
                    <a:extLst>
                      <a:ext uri="{FF2B5EF4-FFF2-40B4-BE49-F238E27FC236}">
                        <a16:creationId xmlns:a16="http://schemas.microsoft.com/office/drawing/2014/main" id="{A2D44273-F5D9-DC48-ADF0-F43A783EC842}"/>
                      </a:ext>
                    </a:extLst>
                  </p:cNvPr>
                  <p:cNvCxnSpPr/>
                  <p:nvPr/>
                </p:nvCxnSpPr>
                <p:spPr bwMode="auto">
                  <a:xfrm>
                    <a:off x="7391400" y="60960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grpSp>
            <p:grpSp>
              <p:nvGrpSpPr>
                <p:cNvPr id="110" name="Group 109">
                  <a:extLst>
                    <a:ext uri="{FF2B5EF4-FFF2-40B4-BE49-F238E27FC236}">
                      <a16:creationId xmlns:a16="http://schemas.microsoft.com/office/drawing/2014/main" id="{486DA79D-0BB2-2A4D-845F-2A959C7723EA}"/>
                    </a:ext>
                  </a:extLst>
                </p:cNvPr>
                <p:cNvGrpSpPr/>
                <p:nvPr/>
              </p:nvGrpSpPr>
              <p:grpSpPr>
                <a:xfrm>
                  <a:off x="4495800" y="3429000"/>
                  <a:ext cx="304800" cy="381000"/>
                  <a:chOff x="7391400" y="5715000"/>
                  <a:chExt cx="304800" cy="381000"/>
                </a:xfrm>
              </p:grpSpPr>
              <p:cxnSp>
                <p:nvCxnSpPr>
                  <p:cNvPr id="111" name="Straight Connector 110">
                    <a:extLst>
                      <a:ext uri="{FF2B5EF4-FFF2-40B4-BE49-F238E27FC236}">
                        <a16:creationId xmlns:a16="http://schemas.microsoft.com/office/drawing/2014/main" id="{043CE18F-6D7D-524C-A95B-D8B16C5B0A95}"/>
                      </a:ext>
                    </a:extLst>
                  </p:cNvPr>
                  <p:cNvCxnSpPr/>
                  <p:nvPr/>
                </p:nvCxnSpPr>
                <p:spPr bwMode="auto">
                  <a:xfrm>
                    <a:off x="7391400" y="57150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112" name="Straight Connector 111">
                    <a:extLst>
                      <a:ext uri="{FF2B5EF4-FFF2-40B4-BE49-F238E27FC236}">
                        <a16:creationId xmlns:a16="http://schemas.microsoft.com/office/drawing/2014/main" id="{0E66F78A-4675-0D49-B487-4C8E13D4851E}"/>
                      </a:ext>
                    </a:extLst>
                  </p:cNvPr>
                  <p:cNvCxnSpPr/>
                  <p:nvPr/>
                </p:nvCxnSpPr>
                <p:spPr bwMode="auto">
                  <a:xfrm>
                    <a:off x="7391400" y="57912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113" name="Straight Connector 112">
                    <a:extLst>
                      <a:ext uri="{FF2B5EF4-FFF2-40B4-BE49-F238E27FC236}">
                        <a16:creationId xmlns:a16="http://schemas.microsoft.com/office/drawing/2014/main" id="{EB6F53C1-351A-3048-AC3A-EE884E83946E}"/>
                      </a:ext>
                    </a:extLst>
                  </p:cNvPr>
                  <p:cNvCxnSpPr/>
                  <p:nvPr/>
                </p:nvCxnSpPr>
                <p:spPr bwMode="auto">
                  <a:xfrm>
                    <a:off x="7391400" y="58674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114" name="Straight Connector 113">
                    <a:extLst>
                      <a:ext uri="{FF2B5EF4-FFF2-40B4-BE49-F238E27FC236}">
                        <a16:creationId xmlns:a16="http://schemas.microsoft.com/office/drawing/2014/main" id="{547605CD-3F7B-1944-A30D-B82524BD52C9}"/>
                      </a:ext>
                    </a:extLst>
                  </p:cNvPr>
                  <p:cNvCxnSpPr/>
                  <p:nvPr/>
                </p:nvCxnSpPr>
                <p:spPr bwMode="auto">
                  <a:xfrm>
                    <a:off x="7391400" y="59436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115" name="Straight Connector 114">
                    <a:extLst>
                      <a:ext uri="{FF2B5EF4-FFF2-40B4-BE49-F238E27FC236}">
                        <a16:creationId xmlns:a16="http://schemas.microsoft.com/office/drawing/2014/main" id="{D3FBB56A-3975-CB48-9E70-A35646C8B072}"/>
                      </a:ext>
                    </a:extLst>
                  </p:cNvPr>
                  <p:cNvCxnSpPr/>
                  <p:nvPr/>
                </p:nvCxnSpPr>
                <p:spPr bwMode="auto">
                  <a:xfrm>
                    <a:off x="7391400" y="60198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116" name="Straight Connector 115">
                    <a:extLst>
                      <a:ext uri="{FF2B5EF4-FFF2-40B4-BE49-F238E27FC236}">
                        <a16:creationId xmlns:a16="http://schemas.microsoft.com/office/drawing/2014/main" id="{3B1AC2A4-4E80-F148-B0A7-F6658F2139C3}"/>
                      </a:ext>
                    </a:extLst>
                  </p:cNvPr>
                  <p:cNvCxnSpPr/>
                  <p:nvPr/>
                </p:nvCxnSpPr>
                <p:spPr bwMode="auto">
                  <a:xfrm>
                    <a:off x="7391400" y="60960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grpSp>
          </p:grpSp>
          <p:grpSp>
            <p:nvGrpSpPr>
              <p:cNvPr id="46" name="Group 45">
                <a:extLst>
                  <a:ext uri="{FF2B5EF4-FFF2-40B4-BE49-F238E27FC236}">
                    <a16:creationId xmlns:a16="http://schemas.microsoft.com/office/drawing/2014/main" id="{43092CEA-4C82-5A46-ABF6-479548229007}"/>
                  </a:ext>
                </a:extLst>
              </p:cNvPr>
              <p:cNvGrpSpPr/>
              <p:nvPr/>
            </p:nvGrpSpPr>
            <p:grpSpPr>
              <a:xfrm>
                <a:off x="3124200" y="3962400"/>
                <a:ext cx="1398012" cy="814137"/>
                <a:chOff x="3798982" y="3200400"/>
                <a:chExt cx="1398012" cy="814137"/>
              </a:xfrm>
            </p:grpSpPr>
            <p:grpSp>
              <p:nvGrpSpPr>
                <p:cNvPr id="90" name="Group 89">
                  <a:extLst>
                    <a:ext uri="{FF2B5EF4-FFF2-40B4-BE49-F238E27FC236}">
                      <a16:creationId xmlns:a16="http://schemas.microsoft.com/office/drawing/2014/main" id="{88BDC625-67C8-B947-8108-EC5F2884A19D}"/>
                    </a:ext>
                  </a:extLst>
                </p:cNvPr>
                <p:cNvGrpSpPr/>
                <p:nvPr/>
              </p:nvGrpSpPr>
              <p:grpSpPr>
                <a:xfrm>
                  <a:off x="3798982" y="3200400"/>
                  <a:ext cx="1398012" cy="814137"/>
                  <a:chOff x="3875182" y="5181600"/>
                  <a:chExt cx="1398012" cy="814137"/>
                </a:xfrm>
              </p:grpSpPr>
              <p:sp>
                <p:nvSpPr>
                  <p:cNvPr id="105" name="Rounded Rectangle 104">
                    <a:extLst>
                      <a:ext uri="{FF2B5EF4-FFF2-40B4-BE49-F238E27FC236}">
                        <a16:creationId xmlns:a16="http://schemas.microsoft.com/office/drawing/2014/main" id="{5A304DAA-34BF-D845-8C67-C07E00849AAB}"/>
                      </a:ext>
                    </a:extLst>
                  </p:cNvPr>
                  <p:cNvSpPr/>
                  <p:nvPr/>
                </p:nvSpPr>
                <p:spPr bwMode="auto">
                  <a:xfrm>
                    <a:off x="3875182" y="5181600"/>
                    <a:ext cx="1329591" cy="814137"/>
                  </a:xfrm>
                  <a:prstGeom prst="roundRect">
                    <a:avLst/>
                  </a:prstGeom>
                  <a:solidFill>
                    <a:schemeClr val="accent3">
                      <a:lumMod val="95000"/>
                    </a:schemeClr>
                  </a:solidFill>
                  <a:ln w="12700" cap="flat" cmpd="sng" algn="ctr">
                    <a:solidFill>
                      <a:schemeClr val="tx1"/>
                    </a:solidFill>
                    <a:prstDash val="dash"/>
                    <a:round/>
                    <a:headEnd type="none" w="med" len="med"/>
                    <a:tailEnd type="none" w="med" len="med"/>
                  </a:ln>
                  <a:effectLst/>
                </p:spPr>
                <p:txBody>
                  <a:bodyPr vert="horz" wrap="square" lIns="91440" tIns="45720" rIns="91440" bIns="45720" numCol="1" rtlCol="0" anchor="ctr"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Tahoma" charset="0"/>
                    </a:endParaRPr>
                  </a:p>
                </p:txBody>
              </p:sp>
              <p:sp>
                <p:nvSpPr>
                  <p:cNvPr id="106" name="Oval 105">
                    <a:extLst>
                      <a:ext uri="{FF2B5EF4-FFF2-40B4-BE49-F238E27FC236}">
                        <a16:creationId xmlns:a16="http://schemas.microsoft.com/office/drawing/2014/main" id="{A20F73AB-DEBF-1044-9CFF-8B87075696C3}"/>
                      </a:ext>
                    </a:extLst>
                  </p:cNvPr>
                  <p:cNvSpPr/>
                  <p:nvPr/>
                </p:nvSpPr>
                <p:spPr bwMode="auto">
                  <a:xfrm>
                    <a:off x="5123299" y="5395686"/>
                    <a:ext cx="136870" cy="162829"/>
                  </a:xfrm>
                  <a:prstGeom prst="ellipse">
                    <a:avLst/>
                  </a:prstGeom>
                  <a:solidFill>
                    <a:schemeClr val="accent1"/>
                  </a:solidFill>
                  <a:ln w="381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Tahoma" charset="0"/>
                    </a:endParaRPr>
                  </a:p>
                </p:txBody>
              </p:sp>
              <p:sp>
                <p:nvSpPr>
                  <p:cNvPr id="107" name="Oval 106">
                    <a:extLst>
                      <a:ext uri="{FF2B5EF4-FFF2-40B4-BE49-F238E27FC236}">
                        <a16:creationId xmlns:a16="http://schemas.microsoft.com/office/drawing/2014/main" id="{9C7DE019-9C21-8D41-BE96-CAA490E07DC6}"/>
                      </a:ext>
                    </a:extLst>
                  </p:cNvPr>
                  <p:cNvSpPr/>
                  <p:nvPr/>
                </p:nvSpPr>
                <p:spPr bwMode="auto">
                  <a:xfrm>
                    <a:off x="5136324" y="5715317"/>
                    <a:ext cx="136870" cy="162829"/>
                  </a:xfrm>
                  <a:prstGeom prst="ellipse">
                    <a:avLst/>
                  </a:prstGeom>
                  <a:solidFill>
                    <a:schemeClr val="accent1"/>
                  </a:solidFill>
                  <a:ln w="381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Tahoma" charset="0"/>
                    </a:endParaRPr>
                  </a:p>
                </p:txBody>
              </p:sp>
            </p:grpSp>
            <p:grpSp>
              <p:nvGrpSpPr>
                <p:cNvPr id="91" name="Group 90">
                  <a:extLst>
                    <a:ext uri="{FF2B5EF4-FFF2-40B4-BE49-F238E27FC236}">
                      <a16:creationId xmlns:a16="http://schemas.microsoft.com/office/drawing/2014/main" id="{1EC734F8-6A3D-974A-9BB2-5394390C2D5C}"/>
                    </a:ext>
                  </a:extLst>
                </p:cNvPr>
                <p:cNvGrpSpPr/>
                <p:nvPr/>
              </p:nvGrpSpPr>
              <p:grpSpPr>
                <a:xfrm>
                  <a:off x="4038600" y="3429000"/>
                  <a:ext cx="304800" cy="381000"/>
                  <a:chOff x="7391400" y="5715000"/>
                  <a:chExt cx="304800" cy="381000"/>
                </a:xfrm>
              </p:grpSpPr>
              <p:cxnSp>
                <p:nvCxnSpPr>
                  <p:cNvPr id="99" name="Straight Connector 98">
                    <a:extLst>
                      <a:ext uri="{FF2B5EF4-FFF2-40B4-BE49-F238E27FC236}">
                        <a16:creationId xmlns:a16="http://schemas.microsoft.com/office/drawing/2014/main" id="{1FFB3A04-A9BD-9240-B0DD-88EEDB143BFC}"/>
                      </a:ext>
                    </a:extLst>
                  </p:cNvPr>
                  <p:cNvCxnSpPr/>
                  <p:nvPr/>
                </p:nvCxnSpPr>
                <p:spPr bwMode="auto">
                  <a:xfrm>
                    <a:off x="7391400" y="57150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100" name="Straight Connector 99">
                    <a:extLst>
                      <a:ext uri="{FF2B5EF4-FFF2-40B4-BE49-F238E27FC236}">
                        <a16:creationId xmlns:a16="http://schemas.microsoft.com/office/drawing/2014/main" id="{43E66342-B7B1-5842-9BEE-9EA28E1B109E}"/>
                      </a:ext>
                    </a:extLst>
                  </p:cNvPr>
                  <p:cNvCxnSpPr/>
                  <p:nvPr/>
                </p:nvCxnSpPr>
                <p:spPr bwMode="auto">
                  <a:xfrm>
                    <a:off x="7391400" y="57912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101" name="Straight Connector 100">
                    <a:extLst>
                      <a:ext uri="{FF2B5EF4-FFF2-40B4-BE49-F238E27FC236}">
                        <a16:creationId xmlns:a16="http://schemas.microsoft.com/office/drawing/2014/main" id="{71A78D96-166A-7E44-8B8D-4D43AF8DBEF5}"/>
                      </a:ext>
                    </a:extLst>
                  </p:cNvPr>
                  <p:cNvCxnSpPr/>
                  <p:nvPr/>
                </p:nvCxnSpPr>
                <p:spPr bwMode="auto">
                  <a:xfrm>
                    <a:off x="7391400" y="58674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102" name="Straight Connector 101">
                    <a:extLst>
                      <a:ext uri="{FF2B5EF4-FFF2-40B4-BE49-F238E27FC236}">
                        <a16:creationId xmlns:a16="http://schemas.microsoft.com/office/drawing/2014/main" id="{54DFE10D-B896-C840-A5BA-3FF6ADC1DB66}"/>
                      </a:ext>
                    </a:extLst>
                  </p:cNvPr>
                  <p:cNvCxnSpPr/>
                  <p:nvPr/>
                </p:nvCxnSpPr>
                <p:spPr bwMode="auto">
                  <a:xfrm>
                    <a:off x="7391400" y="59436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103" name="Straight Connector 102">
                    <a:extLst>
                      <a:ext uri="{FF2B5EF4-FFF2-40B4-BE49-F238E27FC236}">
                        <a16:creationId xmlns:a16="http://schemas.microsoft.com/office/drawing/2014/main" id="{BAE44792-29F8-EB45-B9BF-E34EF0946BAE}"/>
                      </a:ext>
                    </a:extLst>
                  </p:cNvPr>
                  <p:cNvCxnSpPr/>
                  <p:nvPr/>
                </p:nvCxnSpPr>
                <p:spPr bwMode="auto">
                  <a:xfrm>
                    <a:off x="7391400" y="60198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104" name="Straight Connector 103">
                    <a:extLst>
                      <a:ext uri="{FF2B5EF4-FFF2-40B4-BE49-F238E27FC236}">
                        <a16:creationId xmlns:a16="http://schemas.microsoft.com/office/drawing/2014/main" id="{0F0E6543-17CA-D548-8186-1811CC0A9586}"/>
                      </a:ext>
                    </a:extLst>
                  </p:cNvPr>
                  <p:cNvCxnSpPr/>
                  <p:nvPr/>
                </p:nvCxnSpPr>
                <p:spPr bwMode="auto">
                  <a:xfrm>
                    <a:off x="7391400" y="60960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grpSp>
            <p:grpSp>
              <p:nvGrpSpPr>
                <p:cNvPr id="92" name="Group 91">
                  <a:extLst>
                    <a:ext uri="{FF2B5EF4-FFF2-40B4-BE49-F238E27FC236}">
                      <a16:creationId xmlns:a16="http://schemas.microsoft.com/office/drawing/2014/main" id="{F17DE1D6-62BD-EF40-AB76-5DA563CCFBEA}"/>
                    </a:ext>
                  </a:extLst>
                </p:cNvPr>
                <p:cNvGrpSpPr/>
                <p:nvPr/>
              </p:nvGrpSpPr>
              <p:grpSpPr>
                <a:xfrm>
                  <a:off x="4495800" y="3429000"/>
                  <a:ext cx="304800" cy="381000"/>
                  <a:chOff x="7391400" y="5715000"/>
                  <a:chExt cx="304800" cy="381000"/>
                </a:xfrm>
              </p:grpSpPr>
              <p:cxnSp>
                <p:nvCxnSpPr>
                  <p:cNvPr id="93" name="Straight Connector 92">
                    <a:extLst>
                      <a:ext uri="{FF2B5EF4-FFF2-40B4-BE49-F238E27FC236}">
                        <a16:creationId xmlns:a16="http://schemas.microsoft.com/office/drawing/2014/main" id="{8071C51E-8BEE-114E-908C-32A7336F59D9}"/>
                      </a:ext>
                    </a:extLst>
                  </p:cNvPr>
                  <p:cNvCxnSpPr/>
                  <p:nvPr/>
                </p:nvCxnSpPr>
                <p:spPr bwMode="auto">
                  <a:xfrm>
                    <a:off x="7391400" y="57150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94" name="Straight Connector 93">
                    <a:extLst>
                      <a:ext uri="{FF2B5EF4-FFF2-40B4-BE49-F238E27FC236}">
                        <a16:creationId xmlns:a16="http://schemas.microsoft.com/office/drawing/2014/main" id="{F6580633-DFFC-C84F-A30C-0CCD7D3FAEB8}"/>
                      </a:ext>
                    </a:extLst>
                  </p:cNvPr>
                  <p:cNvCxnSpPr/>
                  <p:nvPr/>
                </p:nvCxnSpPr>
                <p:spPr bwMode="auto">
                  <a:xfrm>
                    <a:off x="7391400" y="57912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95" name="Straight Connector 94">
                    <a:extLst>
                      <a:ext uri="{FF2B5EF4-FFF2-40B4-BE49-F238E27FC236}">
                        <a16:creationId xmlns:a16="http://schemas.microsoft.com/office/drawing/2014/main" id="{75A09E64-616F-CA42-B2B8-FC0B263A9049}"/>
                      </a:ext>
                    </a:extLst>
                  </p:cNvPr>
                  <p:cNvCxnSpPr/>
                  <p:nvPr/>
                </p:nvCxnSpPr>
                <p:spPr bwMode="auto">
                  <a:xfrm>
                    <a:off x="7391400" y="58674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96" name="Straight Connector 95">
                    <a:extLst>
                      <a:ext uri="{FF2B5EF4-FFF2-40B4-BE49-F238E27FC236}">
                        <a16:creationId xmlns:a16="http://schemas.microsoft.com/office/drawing/2014/main" id="{E90CF937-BED2-3649-BF0B-4B3BB6005AE6}"/>
                      </a:ext>
                    </a:extLst>
                  </p:cNvPr>
                  <p:cNvCxnSpPr/>
                  <p:nvPr/>
                </p:nvCxnSpPr>
                <p:spPr bwMode="auto">
                  <a:xfrm>
                    <a:off x="7391400" y="59436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97" name="Straight Connector 96">
                    <a:extLst>
                      <a:ext uri="{FF2B5EF4-FFF2-40B4-BE49-F238E27FC236}">
                        <a16:creationId xmlns:a16="http://schemas.microsoft.com/office/drawing/2014/main" id="{2AEFCEB2-AACD-F04A-9DB5-0F04625640EB}"/>
                      </a:ext>
                    </a:extLst>
                  </p:cNvPr>
                  <p:cNvCxnSpPr/>
                  <p:nvPr/>
                </p:nvCxnSpPr>
                <p:spPr bwMode="auto">
                  <a:xfrm>
                    <a:off x="7391400" y="60198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98" name="Straight Connector 97">
                    <a:extLst>
                      <a:ext uri="{FF2B5EF4-FFF2-40B4-BE49-F238E27FC236}">
                        <a16:creationId xmlns:a16="http://schemas.microsoft.com/office/drawing/2014/main" id="{F9555DE3-CB55-6643-B079-E662BB92DA45}"/>
                      </a:ext>
                    </a:extLst>
                  </p:cNvPr>
                  <p:cNvCxnSpPr/>
                  <p:nvPr/>
                </p:nvCxnSpPr>
                <p:spPr bwMode="auto">
                  <a:xfrm>
                    <a:off x="7391400" y="60960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grpSp>
          </p:grpSp>
          <p:grpSp>
            <p:nvGrpSpPr>
              <p:cNvPr id="47" name="Group 46">
                <a:extLst>
                  <a:ext uri="{FF2B5EF4-FFF2-40B4-BE49-F238E27FC236}">
                    <a16:creationId xmlns:a16="http://schemas.microsoft.com/office/drawing/2014/main" id="{EF59E90E-0677-8143-BB5D-99D54ADEEFC2}"/>
                  </a:ext>
                </a:extLst>
              </p:cNvPr>
              <p:cNvGrpSpPr/>
              <p:nvPr/>
            </p:nvGrpSpPr>
            <p:grpSpPr>
              <a:xfrm>
                <a:off x="3581400" y="3810000"/>
                <a:ext cx="1463194" cy="914400"/>
                <a:chOff x="3733800" y="3200400"/>
                <a:chExt cx="1463194" cy="914400"/>
              </a:xfrm>
            </p:grpSpPr>
            <p:grpSp>
              <p:nvGrpSpPr>
                <p:cNvPr id="69" name="Group 68">
                  <a:extLst>
                    <a:ext uri="{FF2B5EF4-FFF2-40B4-BE49-F238E27FC236}">
                      <a16:creationId xmlns:a16="http://schemas.microsoft.com/office/drawing/2014/main" id="{E4626C6C-47A4-5146-BFF4-88F06566D648}"/>
                    </a:ext>
                  </a:extLst>
                </p:cNvPr>
                <p:cNvGrpSpPr/>
                <p:nvPr/>
              </p:nvGrpSpPr>
              <p:grpSpPr>
                <a:xfrm>
                  <a:off x="3733800" y="3200400"/>
                  <a:ext cx="1463194" cy="914400"/>
                  <a:chOff x="3810000" y="5181600"/>
                  <a:chExt cx="1463194" cy="914400"/>
                </a:xfrm>
              </p:grpSpPr>
              <p:sp>
                <p:nvSpPr>
                  <p:cNvPr id="84" name="Rounded Rectangle 83">
                    <a:extLst>
                      <a:ext uri="{FF2B5EF4-FFF2-40B4-BE49-F238E27FC236}">
                        <a16:creationId xmlns:a16="http://schemas.microsoft.com/office/drawing/2014/main" id="{F30ADDF1-1B32-B641-A3F6-EE7CC78A8863}"/>
                      </a:ext>
                    </a:extLst>
                  </p:cNvPr>
                  <p:cNvSpPr/>
                  <p:nvPr/>
                </p:nvSpPr>
                <p:spPr bwMode="auto">
                  <a:xfrm>
                    <a:off x="3875182" y="5181600"/>
                    <a:ext cx="1329591" cy="814137"/>
                  </a:xfrm>
                  <a:prstGeom prst="roundRect">
                    <a:avLst/>
                  </a:prstGeom>
                  <a:solidFill>
                    <a:schemeClr val="accent3">
                      <a:lumMod val="95000"/>
                    </a:schemeClr>
                  </a:solidFill>
                  <a:ln w="12700" cap="flat" cmpd="sng" algn="ctr">
                    <a:solidFill>
                      <a:schemeClr val="tx1"/>
                    </a:solidFill>
                    <a:prstDash val="dash"/>
                    <a:round/>
                    <a:headEnd type="none" w="med" len="med"/>
                    <a:tailEnd type="none" w="med" len="med"/>
                  </a:ln>
                  <a:effectLst/>
                </p:spPr>
                <p:txBody>
                  <a:bodyPr vert="horz" wrap="square" lIns="91440" tIns="45720" rIns="91440" bIns="45720" numCol="1" rtlCol="0" anchor="ctr"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Tahoma" charset="0"/>
                    </a:endParaRPr>
                  </a:p>
                </p:txBody>
              </p:sp>
              <p:sp>
                <p:nvSpPr>
                  <p:cNvPr id="85" name="Oval 84">
                    <a:extLst>
                      <a:ext uri="{FF2B5EF4-FFF2-40B4-BE49-F238E27FC236}">
                        <a16:creationId xmlns:a16="http://schemas.microsoft.com/office/drawing/2014/main" id="{EE6528D8-810F-9F46-8110-8C1248ECD72A}"/>
                      </a:ext>
                    </a:extLst>
                  </p:cNvPr>
                  <p:cNvSpPr/>
                  <p:nvPr/>
                </p:nvSpPr>
                <p:spPr bwMode="auto">
                  <a:xfrm>
                    <a:off x="3816525" y="5416794"/>
                    <a:ext cx="136870" cy="162829"/>
                  </a:xfrm>
                  <a:prstGeom prst="ellipse">
                    <a:avLst/>
                  </a:prstGeom>
                  <a:solidFill>
                    <a:schemeClr val="accent1"/>
                  </a:solidFill>
                  <a:ln w="381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Tahoma" charset="0"/>
                    </a:endParaRPr>
                  </a:p>
                </p:txBody>
              </p:sp>
              <p:sp>
                <p:nvSpPr>
                  <p:cNvPr id="86" name="Oval 85">
                    <a:extLst>
                      <a:ext uri="{FF2B5EF4-FFF2-40B4-BE49-F238E27FC236}">
                        <a16:creationId xmlns:a16="http://schemas.microsoft.com/office/drawing/2014/main" id="{20E0A756-889D-CC42-86CA-B1E03F98F971}"/>
                      </a:ext>
                    </a:extLst>
                  </p:cNvPr>
                  <p:cNvSpPr/>
                  <p:nvPr/>
                </p:nvSpPr>
                <p:spPr bwMode="auto">
                  <a:xfrm>
                    <a:off x="5123299" y="5395686"/>
                    <a:ext cx="136870" cy="162829"/>
                  </a:xfrm>
                  <a:prstGeom prst="ellipse">
                    <a:avLst/>
                  </a:prstGeom>
                  <a:solidFill>
                    <a:schemeClr val="accent1"/>
                  </a:solidFill>
                  <a:ln w="381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Tahoma" charset="0"/>
                    </a:endParaRPr>
                  </a:p>
                </p:txBody>
              </p:sp>
              <p:sp>
                <p:nvSpPr>
                  <p:cNvPr id="87" name="Oval 86">
                    <a:extLst>
                      <a:ext uri="{FF2B5EF4-FFF2-40B4-BE49-F238E27FC236}">
                        <a16:creationId xmlns:a16="http://schemas.microsoft.com/office/drawing/2014/main" id="{04FF7183-9B5E-3945-AFB7-46C2C2C19B21}"/>
                      </a:ext>
                    </a:extLst>
                  </p:cNvPr>
                  <p:cNvSpPr/>
                  <p:nvPr/>
                </p:nvSpPr>
                <p:spPr bwMode="auto">
                  <a:xfrm>
                    <a:off x="3810000" y="5718324"/>
                    <a:ext cx="136870" cy="162829"/>
                  </a:xfrm>
                  <a:prstGeom prst="ellipse">
                    <a:avLst/>
                  </a:prstGeom>
                  <a:solidFill>
                    <a:schemeClr val="accent1"/>
                  </a:solidFill>
                  <a:ln w="381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Tahoma" charset="0"/>
                    </a:endParaRPr>
                  </a:p>
                </p:txBody>
              </p:sp>
              <p:sp>
                <p:nvSpPr>
                  <p:cNvPr id="88" name="Oval 87">
                    <a:extLst>
                      <a:ext uri="{FF2B5EF4-FFF2-40B4-BE49-F238E27FC236}">
                        <a16:creationId xmlns:a16="http://schemas.microsoft.com/office/drawing/2014/main" id="{C3323352-A4F1-AB48-B23B-AC25B95E1C7A}"/>
                      </a:ext>
                    </a:extLst>
                  </p:cNvPr>
                  <p:cNvSpPr/>
                  <p:nvPr/>
                </p:nvSpPr>
                <p:spPr bwMode="auto">
                  <a:xfrm>
                    <a:off x="5136324" y="5715317"/>
                    <a:ext cx="136870" cy="162829"/>
                  </a:xfrm>
                  <a:prstGeom prst="ellipse">
                    <a:avLst/>
                  </a:prstGeom>
                  <a:solidFill>
                    <a:schemeClr val="accent1"/>
                  </a:solidFill>
                  <a:ln w="381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Tahoma" charset="0"/>
                    </a:endParaRPr>
                  </a:p>
                </p:txBody>
              </p:sp>
              <p:sp>
                <p:nvSpPr>
                  <p:cNvPr id="89" name="Oval 88">
                    <a:extLst>
                      <a:ext uri="{FF2B5EF4-FFF2-40B4-BE49-F238E27FC236}">
                        <a16:creationId xmlns:a16="http://schemas.microsoft.com/office/drawing/2014/main" id="{7D049379-4EAD-1F46-85F1-1466CF1C633C}"/>
                      </a:ext>
                    </a:extLst>
                  </p:cNvPr>
                  <p:cNvSpPr/>
                  <p:nvPr/>
                </p:nvSpPr>
                <p:spPr bwMode="auto">
                  <a:xfrm>
                    <a:off x="4511330" y="5933171"/>
                    <a:ext cx="136870" cy="162829"/>
                  </a:xfrm>
                  <a:prstGeom prst="ellipse">
                    <a:avLst/>
                  </a:prstGeom>
                  <a:solidFill>
                    <a:schemeClr val="accent1"/>
                  </a:solidFill>
                  <a:ln w="381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Tahoma" charset="0"/>
                    </a:endParaRPr>
                  </a:p>
                </p:txBody>
              </p:sp>
            </p:grpSp>
            <p:grpSp>
              <p:nvGrpSpPr>
                <p:cNvPr id="70" name="Group 69">
                  <a:extLst>
                    <a:ext uri="{FF2B5EF4-FFF2-40B4-BE49-F238E27FC236}">
                      <a16:creationId xmlns:a16="http://schemas.microsoft.com/office/drawing/2014/main" id="{E3A38F92-AC23-F54F-A3F0-13FE4AD0B365}"/>
                    </a:ext>
                  </a:extLst>
                </p:cNvPr>
                <p:cNvGrpSpPr/>
                <p:nvPr/>
              </p:nvGrpSpPr>
              <p:grpSpPr>
                <a:xfrm>
                  <a:off x="4038600" y="3429000"/>
                  <a:ext cx="304800" cy="381000"/>
                  <a:chOff x="7391400" y="5715000"/>
                  <a:chExt cx="304800" cy="381000"/>
                </a:xfrm>
              </p:grpSpPr>
              <p:cxnSp>
                <p:nvCxnSpPr>
                  <p:cNvPr id="78" name="Straight Connector 77">
                    <a:extLst>
                      <a:ext uri="{FF2B5EF4-FFF2-40B4-BE49-F238E27FC236}">
                        <a16:creationId xmlns:a16="http://schemas.microsoft.com/office/drawing/2014/main" id="{0BF26472-2561-3047-BF9A-68E448DA891A}"/>
                      </a:ext>
                    </a:extLst>
                  </p:cNvPr>
                  <p:cNvCxnSpPr/>
                  <p:nvPr/>
                </p:nvCxnSpPr>
                <p:spPr bwMode="auto">
                  <a:xfrm>
                    <a:off x="7391400" y="57150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79" name="Straight Connector 78">
                    <a:extLst>
                      <a:ext uri="{FF2B5EF4-FFF2-40B4-BE49-F238E27FC236}">
                        <a16:creationId xmlns:a16="http://schemas.microsoft.com/office/drawing/2014/main" id="{46662E62-6E26-7645-9EB1-DA69A9157321}"/>
                      </a:ext>
                    </a:extLst>
                  </p:cNvPr>
                  <p:cNvCxnSpPr/>
                  <p:nvPr/>
                </p:nvCxnSpPr>
                <p:spPr bwMode="auto">
                  <a:xfrm>
                    <a:off x="7391400" y="57912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80" name="Straight Connector 79">
                    <a:extLst>
                      <a:ext uri="{FF2B5EF4-FFF2-40B4-BE49-F238E27FC236}">
                        <a16:creationId xmlns:a16="http://schemas.microsoft.com/office/drawing/2014/main" id="{DDC7D34D-ECA0-D445-B30C-B4867911342B}"/>
                      </a:ext>
                    </a:extLst>
                  </p:cNvPr>
                  <p:cNvCxnSpPr/>
                  <p:nvPr/>
                </p:nvCxnSpPr>
                <p:spPr bwMode="auto">
                  <a:xfrm>
                    <a:off x="7391400" y="58674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81" name="Straight Connector 80">
                    <a:extLst>
                      <a:ext uri="{FF2B5EF4-FFF2-40B4-BE49-F238E27FC236}">
                        <a16:creationId xmlns:a16="http://schemas.microsoft.com/office/drawing/2014/main" id="{9D085E95-D6CA-0F4C-8B3E-8FB0C420F070}"/>
                      </a:ext>
                    </a:extLst>
                  </p:cNvPr>
                  <p:cNvCxnSpPr/>
                  <p:nvPr/>
                </p:nvCxnSpPr>
                <p:spPr bwMode="auto">
                  <a:xfrm>
                    <a:off x="7391400" y="59436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82" name="Straight Connector 81">
                    <a:extLst>
                      <a:ext uri="{FF2B5EF4-FFF2-40B4-BE49-F238E27FC236}">
                        <a16:creationId xmlns:a16="http://schemas.microsoft.com/office/drawing/2014/main" id="{75CA94CC-5ABD-DD41-9B04-D4FFC177402A}"/>
                      </a:ext>
                    </a:extLst>
                  </p:cNvPr>
                  <p:cNvCxnSpPr/>
                  <p:nvPr/>
                </p:nvCxnSpPr>
                <p:spPr bwMode="auto">
                  <a:xfrm>
                    <a:off x="7391400" y="60198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83" name="Straight Connector 82">
                    <a:extLst>
                      <a:ext uri="{FF2B5EF4-FFF2-40B4-BE49-F238E27FC236}">
                        <a16:creationId xmlns:a16="http://schemas.microsoft.com/office/drawing/2014/main" id="{72E3FC64-52AB-4C4B-8673-956A8EC1B49F}"/>
                      </a:ext>
                    </a:extLst>
                  </p:cNvPr>
                  <p:cNvCxnSpPr/>
                  <p:nvPr/>
                </p:nvCxnSpPr>
                <p:spPr bwMode="auto">
                  <a:xfrm>
                    <a:off x="7391400" y="60960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grpSp>
            <p:grpSp>
              <p:nvGrpSpPr>
                <p:cNvPr id="71" name="Group 70">
                  <a:extLst>
                    <a:ext uri="{FF2B5EF4-FFF2-40B4-BE49-F238E27FC236}">
                      <a16:creationId xmlns:a16="http://schemas.microsoft.com/office/drawing/2014/main" id="{20DAEF26-36F0-EF4D-B74F-745FFCC89655}"/>
                    </a:ext>
                  </a:extLst>
                </p:cNvPr>
                <p:cNvGrpSpPr/>
                <p:nvPr/>
              </p:nvGrpSpPr>
              <p:grpSpPr>
                <a:xfrm>
                  <a:off x="4495800" y="3429000"/>
                  <a:ext cx="304800" cy="381000"/>
                  <a:chOff x="7391400" y="5715000"/>
                  <a:chExt cx="304800" cy="381000"/>
                </a:xfrm>
              </p:grpSpPr>
              <p:cxnSp>
                <p:nvCxnSpPr>
                  <p:cNvPr id="72" name="Straight Connector 71">
                    <a:extLst>
                      <a:ext uri="{FF2B5EF4-FFF2-40B4-BE49-F238E27FC236}">
                        <a16:creationId xmlns:a16="http://schemas.microsoft.com/office/drawing/2014/main" id="{775BE7A5-7E96-E947-9D6C-8E923CB69E4D}"/>
                      </a:ext>
                    </a:extLst>
                  </p:cNvPr>
                  <p:cNvCxnSpPr/>
                  <p:nvPr/>
                </p:nvCxnSpPr>
                <p:spPr bwMode="auto">
                  <a:xfrm>
                    <a:off x="7391400" y="57150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73" name="Straight Connector 72">
                    <a:extLst>
                      <a:ext uri="{FF2B5EF4-FFF2-40B4-BE49-F238E27FC236}">
                        <a16:creationId xmlns:a16="http://schemas.microsoft.com/office/drawing/2014/main" id="{5CA3BE4B-34DF-BA47-B8E5-F1D09AE15454}"/>
                      </a:ext>
                    </a:extLst>
                  </p:cNvPr>
                  <p:cNvCxnSpPr/>
                  <p:nvPr/>
                </p:nvCxnSpPr>
                <p:spPr bwMode="auto">
                  <a:xfrm>
                    <a:off x="7391400" y="57912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74" name="Straight Connector 73">
                    <a:extLst>
                      <a:ext uri="{FF2B5EF4-FFF2-40B4-BE49-F238E27FC236}">
                        <a16:creationId xmlns:a16="http://schemas.microsoft.com/office/drawing/2014/main" id="{BD04C285-E158-0F41-BBB2-7193D4187C9A}"/>
                      </a:ext>
                    </a:extLst>
                  </p:cNvPr>
                  <p:cNvCxnSpPr/>
                  <p:nvPr/>
                </p:nvCxnSpPr>
                <p:spPr bwMode="auto">
                  <a:xfrm>
                    <a:off x="7391400" y="58674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75" name="Straight Connector 74">
                    <a:extLst>
                      <a:ext uri="{FF2B5EF4-FFF2-40B4-BE49-F238E27FC236}">
                        <a16:creationId xmlns:a16="http://schemas.microsoft.com/office/drawing/2014/main" id="{45141BE9-7A62-0943-8E98-EACE84D4D7CF}"/>
                      </a:ext>
                    </a:extLst>
                  </p:cNvPr>
                  <p:cNvCxnSpPr/>
                  <p:nvPr/>
                </p:nvCxnSpPr>
                <p:spPr bwMode="auto">
                  <a:xfrm>
                    <a:off x="7391400" y="59436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76" name="Straight Connector 75">
                    <a:extLst>
                      <a:ext uri="{FF2B5EF4-FFF2-40B4-BE49-F238E27FC236}">
                        <a16:creationId xmlns:a16="http://schemas.microsoft.com/office/drawing/2014/main" id="{1E4AA824-E428-8346-A9E9-9CBFA42945C0}"/>
                      </a:ext>
                    </a:extLst>
                  </p:cNvPr>
                  <p:cNvCxnSpPr/>
                  <p:nvPr/>
                </p:nvCxnSpPr>
                <p:spPr bwMode="auto">
                  <a:xfrm>
                    <a:off x="7391400" y="60198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77" name="Straight Connector 76">
                    <a:extLst>
                      <a:ext uri="{FF2B5EF4-FFF2-40B4-BE49-F238E27FC236}">
                        <a16:creationId xmlns:a16="http://schemas.microsoft.com/office/drawing/2014/main" id="{D6288880-D45E-484A-AED0-28CED67219E6}"/>
                      </a:ext>
                    </a:extLst>
                  </p:cNvPr>
                  <p:cNvCxnSpPr/>
                  <p:nvPr/>
                </p:nvCxnSpPr>
                <p:spPr bwMode="auto">
                  <a:xfrm>
                    <a:off x="7391400" y="60960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grpSp>
          </p:grpSp>
          <p:grpSp>
            <p:nvGrpSpPr>
              <p:cNvPr id="48" name="Group 47">
                <a:extLst>
                  <a:ext uri="{FF2B5EF4-FFF2-40B4-BE49-F238E27FC236}">
                    <a16:creationId xmlns:a16="http://schemas.microsoft.com/office/drawing/2014/main" id="{A22FEA78-D815-044D-B54F-0E10495240D4}"/>
                  </a:ext>
                </a:extLst>
              </p:cNvPr>
              <p:cNvGrpSpPr/>
              <p:nvPr/>
            </p:nvGrpSpPr>
            <p:grpSpPr>
              <a:xfrm>
                <a:off x="3886200" y="4267200"/>
                <a:ext cx="1463194" cy="814137"/>
                <a:chOff x="3733800" y="3200400"/>
                <a:chExt cx="1463194" cy="814137"/>
              </a:xfrm>
            </p:grpSpPr>
            <p:grpSp>
              <p:nvGrpSpPr>
                <p:cNvPr id="49" name="Group 48">
                  <a:extLst>
                    <a:ext uri="{FF2B5EF4-FFF2-40B4-BE49-F238E27FC236}">
                      <a16:creationId xmlns:a16="http://schemas.microsoft.com/office/drawing/2014/main" id="{4B61F430-DE7C-FA40-9567-FDEE1488C6A2}"/>
                    </a:ext>
                  </a:extLst>
                </p:cNvPr>
                <p:cNvGrpSpPr/>
                <p:nvPr/>
              </p:nvGrpSpPr>
              <p:grpSpPr>
                <a:xfrm>
                  <a:off x="3733800" y="3200400"/>
                  <a:ext cx="1463194" cy="814137"/>
                  <a:chOff x="3810000" y="5181600"/>
                  <a:chExt cx="1463194" cy="814137"/>
                </a:xfrm>
              </p:grpSpPr>
              <p:sp>
                <p:nvSpPr>
                  <p:cNvPr id="64" name="Rounded Rectangle 63">
                    <a:extLst>
                      <a:ext uri="{FF2B5EF4-FFF2-40B4-BE49-F238E27FC236}">
                        <a16:creationId xmlns:a16="http://schemas.microsoft.com/office/drawing/2014/main" id="{ABA3387D-FA79-BB42-93C0-0CA948BE9410}"/>
                      </a:ext>
                    </a:extLst>
                  </p:cNvPr>
                  <p:cNvSpPr/>
                  <p:nvPr/>
                </p:nvSpPr>
                <p:spPr bwMode="auto">
                  <a:xfrm>
                    <a:off x="3875182" y="5181600"/>
                    <a:ext cx="1329591" cy="814137"/>
                  </a:xfrm>
                  <a:prstGeom prst="roundRect">
                    <a:avLst/>
                  </a:prstGeom>
                  <a:solidFill>
                    <a:schemeClr val="accent3">
                      <a:lumMod val="95000"/>
                    </a:schemeClr>
                  </a:solidFill>
                  <a:ln w="12700" cap="flat" cmpd="sng" algn="ctr">
                    <a:solidFill>
                      <a:schemeClr val="tx1"/>
                    </a:solidFill>
                    <a:prstDash val="dash"/>
                    <a:round/>
                    <a:headEnd type="none" w="med" len="med"/>
                    <a:tailEnd type="none" w="med" len="med"/>
                  </a:ln>
                  <a:effectLst/>
                </p:spPr>
                <p:txBody>
                  <a:bodyPr vert="horz" wrap="square" lIns="91440" tIns="45720" rIns="91440" bIns="45720" numCol="1" rtlCol="0" anchor="ctr"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Tahoma" charset="0"/>
                    </a:endParaRPr>
                  </a:p>
                </p:txBody>
              </p:sp>
              <p:sp>
                <p:nvSpPr>
                  <p:cNvPr id="65" name="Oval 64">
                    <a:extLst>
                      <a:ext uri="{FF2B5EF4-FFF2-40B4-BE49-F238E27FC236}">
                        <a16:creationId xmlns:a16="http://schemas.microsoft.com/office/drawing/2014/main" id="{273D1E02-AFCE-9B4B-8ABF-52E48B2042B2}"/>
                      </a:ext>
                    </a:extLst>
                  </p:cNvPr>
                  <p:cNvSpPr/>
                  <p:nvPr/>
                </p:nvSpPr>
                <p:spPr bwMode="auto">
                  <a:xfrm>
                    <a:off x="3816525" y="5416794"/>
                    <a:ext cx="136870" cy="162829"/>
                  </a:xfrm>
                  <a:prstGeom prst="ellipse">
                    <a:avLst/>
                  </a:prstGeom>
                  <a:solidFill>
                    <a:schemeClr val="accent1"/>
                  </a:solidFill>
                  <a:ln w="381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Tahoma" charset="0"/>
                    </a:endParaRPr>
                  </a:p>
                </p:txBody>
              </p:sp>
              <p:sp>
                <p:nvSpPr>
                  <p:cNvPr id="66" name="Oval 65">
                    <a:extLst>
                      <a:ext uri="{FF2B5EF4-FFF2-40B4-BE49-F238E27FC236}">
                        <a16:creationId xmlns:a16="http://schemas.microsoft.com/office/drawing/2014/main" id="{35D8B27E-4DBD-1D4A-AABE-A0F85E0C58DF}"/>
                      </a:ext>
                    </a:extLst>
                  </p:cNvPr>
                  <p:cNvSpPr/>
                  <p:nvPr/>
                </p:nvSpPr>
                <p:spPr bwMode="auto">
                  <a:xfrm>
                    <a:off x="5123299" y="5395686"/>
                    <a:ext cx="136870" cy="162829"/>
                  </a:xfrm>
                  <a:prstGeom prst="ellipse">
                    <a:avLst/>
                  </a:prstGeom>
                  <a:solidFill>
                    <a:schemeClr val="accent1"/>
                  </a:solidFill>
                  <a:ln w="381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Tahoma" charset="0"/>
                    </a:endParaRPr>
                  </a:p>
                </p:txBody>
              </p:sp>
              <p:sp>
                <p:nvSpPr>
                  <p:cNvPr id="67" name="Oval 66">
                    <a:extLst>
                      <a:ext uri="{FF2B5EF4-FFF2-40B4-BE49-F238E27FC236}">
                        <a16:creationId xmlns:a16="http://schemas.microsoft.com/office/drawing/2014/main" id="{9FF730FC-B775-104E-A40D-C6FEA0777437}"/>
                      </a:ext>
                    </a:extLst>
                  </p:cNvPr>
                  <p:cNvSpPr/>
                  <p:nvPr/>
                </p:nvSpPr>
                <p:spPr bwMode="auto">
                  <a:xfrm>
                    <a:off x="3810000" y="5718324"/>
                    <a:ext cx="136870" cy="162829"/>
                  </a:xfrm>
                  <a:prstGeom prst="ellipse">
                    <a:avLst/>
                  </a:prstGeom>
                  <a:solidFill>
                    <a:schemeClr val="accent1"/>
                  </a:solidFill>
                  <a:ln w="381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Tahoma" charset="0"/>
                    </a:endParaRPr>
                  </a:p>
                </p:txBody>
              </p:sp>
              <p:sp>
                <p:nvSpPr>
                  <p:cNvPr id="68" name="Oval 67">
                    <a:extLst>
                      <a:ext uri="{FF2B5EF4-FFF2-40B4-BE49-F238E27FC236}">
                        <a16:creationId xmlns:a16="http://schemas.microsoft.com/office/drawing/2014/main" id="{F3751A48-2AA0-1341-B42C-00E282894DFC}"/>
                      </a:ext>
                    </a:extLst>
                  </p:cNvPr>
                  <p:cNvSpPr/>
                  <p:nvPr/>
                </p:nvSpPr>
                <p:spPr bwMode="auto">
                  <a:xfrm>
                    <a:off x="5136324" y="5715317"/>
                    <a:ext cx="136870" cy="162829"/>
                  </a:xfrm>
                  <a:prstGeom prst="ellipse">
                    <a:avLst/>
                  </a:prstGeom>
                  <a:solidFill>
                    <a:schemeClr val="accent1"/>
                  </a:solidFill>
                  <a:ln w="381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000" b="0" i="0" u="none" strike="noStrike" cap="none" normalizeH="0" baseline="0">
                      <a:ln>
                        <a:noFill/>
                      </a:ln>
                      <a:solidFill>
                        <a:schemeClr val="tx1"/>
                      </a:solidFill>
                      <a:effectLst/>
                      <a:latin typeface="Tahoma" charset="0"/>
                    </a:endParaRPr>
                  </a:p>
                </p:txBody>
              </p:sp>
            </p:grpSp>
            <p:grpSp>
              <p:nvGrpSpPr>
                <p:cNvPr id="50" name="Group 49">
                  <a:extLst>
                    <a:ext uri="{FF2B5EF4-FFF2-40B4-BE49-F238E27FC236}">
                      <a16:creationId xmlns:a16="http://schemas.microsoft.com/office/drawing/2014/main" id="{7E2EE91E-392F-214B-A90A-0FF6AFDC0867}"/>
                    </a:ext>
                  </a:extLst>
                </p:cNvPr>
                <p:cNvGrpSpPr/>
                <p:nvPr/>
              </p:nvGrpSpPr>
              <p:grpSpPr>
                <a:xfrm>
                  <a:off x="4038600" y="3429000"/>
                  <a:ext cx="304800" cy="381000"/>
                  <a:chOff x="7391400" y="5715000"/>
                  <a:chExt cx="304800" cy="381000"/>
                </a:xfrm>
              </p:grpSpPr>
              <p:cxnSp>
                <p:nvCxnSpPr>
                  <p:cNvPr id="58" name="Straight Connector 57">
                    <a:extLst>
                      <a:ext uri="{FF2B5EF4-FFF2-40B4-BE49-F238E27FC236}">
                        <a16:creationId xmlns:a16="http://schemas.microsoft.com/office/drawing/2014/main" id="{89D6903A-ECB8-2945-B6B7-8C953C486047}"/>
                      </a:ext>
                    </a:extLst>
                  </p:cNvPr>
                  <p:cNvCxnSpPr/>
                  <p:nvPr/>
                </p:nvCxnSpPr>
                <p:spPr bwMode="auto">
                  <a:xfrm>
                    <a:off x="7391400" y="57150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59" name="Straight Connector 58">
                    <a:extLst>
                      <a:ext uri="{FF2B5EF4-FFF2-40B4-BE49-F238E27FC236}">
                        <a16:creationId xmlns:a16="http://schemas.microsoft.com/office/drawing/2014/main" id="{655D27DE-CE5D-5441-AB14-F4016639EA9A}"/>
                      </a:ext>
                    </a:extLst>
                  </p:cNvPr>
                  <p:cNvCxnSpPr/>
                  <p:nvPr/>
                </p:nvCxnSpPr>
                <p:spPr bwMode="auto">
                  <a:xfrm>
                    <a:off x="7391400" y="57912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60" name="Straight Connector 59">
                    <a:extLst>
                      <a:ext uri="{FF2B5EF4-FFF2-40B4-BE49-F238E27FC236}">
                        <a16:creationId xmlns:a16="http://schemas.microsoft.com/office/drawing/2014/main" id="{A2D66126-41AB-8C42-8304-109A768F2849}"/>
                      </a:ext>
                    </a:extLst>
                  </p:cNvPr>
                  <p:cNvCxnSpPr/>
                  <p:nvPr/>
                </p:nvCxnSpPr>
                <p:spPr bwMode="auto">
                  <a:xfrm>
                    <a:off x="7391400" y="58674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61" name="Straight Connector 60">
                    <a:extLst>
                      <a:ext uri="{FF2B5EF4-FFF2-40B4-BE49-F238E27FC236}">
                        <a16:creationId xmlns:a16="http://schemas.microsoft.com/office/drawing/2014/main" id="{863947DB-6D00-1F44-815C-007E4404A1C0}"/>
                      </a:ext>
                    </a:extLst>
                  </p:cNvPr>
                  <p:cNvCxnSpPr/>
                  <p:nvPr/>
                </p:nvCxnSpPr>
                <p:spPr bwMode="auto">
                  <a:xfrm>
                    <a:off x="7391400" y="59436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62" name="Straight Connector 61">
                    <a:extLst>
                      <a:ext uri="{FF2B5EF4-FFF2-40B4-BE49-F238E27FC236}">
                        <a16:creationId xmlns:a16="http://schemas.microsoft.com/office/drawing/2014/main" id="{51375B40-EC3D-E245-BADF-1A11DF632DA4}"/>
                      </a:ext>
                    </a:extLst>
                  </p:cNvPr>
                  <p:cNvCxnSpPr/>
                  <p:nvPr/>
                </p:nvCxnSpPr>
                <p:spPr bwMode="auto">
                  <a:xfrm>
                    <a:off x="7391400" y="60198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63" name="Straight Connector 62">
                    <a:extLst>
                      <a:ext uri="{FF2B5EF4-FFF2-40B4-BE49-F238E27FC236}">
                        <a16:creationId xmlns:a16="http://schemas.microsoft.com/office/drawing/2014/main" id="{B88BC0EE-22F2-9C43-B06D-9B6F620B8668}"/>
                      </a:ext>
                    </a:extLst>
                  </p:cNvPr>
                  <p:cNvCxnSpPr/>
                  <p:nvPr/>
                </p:nvCxnSpPr>
                <p:spPr bwMode="auto">
                  <a:xfrm>
                    <a:off x="7391400" y="60960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grpSp>
            <p:grpSp>
              <p:nvGrpSpPr>
                <p:cNvPr id="51" name="Group 50">
                  <a:extLst>
                    <a:ext uri="{FF2B5EF4-FFF2-40B4-BE49-F238E27FC236}">
                      <a16:creationId xmlns:a16="http://schemas.microsoft.com/office/drawing/2014/main" id="{89B820A1-2BA4-C34F-8286-A5C54DDF0956}"/>
                    </a:ext>
                  </a:extLst>
                </p:cNvPr>
                <p:cNvGrpSpPr/>
                <p:nvPr/>
              </p:nvGrpSpPr>
              <p:grpSpPr>
                <a:xfrm>
                  <a:off x="4495800" y="3429000"/>
                  <a:ext cx="304800" cy="381000"/>
                  <a:chOff x="7391400" y="5715000"/>
                  <a:chExt cx="304800" cy="381000"/>
                </a:xfrm>
              </p:grpSpPr>
              <p:cxnSp>
                <p:nvCxnSpPr>
                  <p:cNvPr id="52" name="Straight Connector 51">
                    <a:extLst>
                      <a:ext uri="{FF2B5EF4-FFF2-40B4-BE49-F238E27FC236}">
                        <a16:creationId xmlns:a16="http://schemas.microsoft.com/office/drawing/2014/main" id="{E800BB58-48EA-B441-B26D-FD9CFE651367}"/>
                      </a:ext>
                    </a:extLst>
                  </p:cNvPr>
                  <p:cNvCxnSpPr/>
                  <p:nvPr/>
                </p:nvCxnSpPr>
                <p:spPr bwMode="auto">
                  <a:xfrm>
                    <a:off x="7391400" y="57150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53" name="Straight Connector 52">
                    <a:extLst>
                      <a:ext uri="{FF2B5EF4-FFF2-40B4-BE49-F238E27FC236}">
                        <a16:creationId xmlns:a16="http://schemas.microsoft.com/office/drawing/2014/main" id="{3F6A577E-A2DA-B144-ADD3-DB844A391117}"/>
                      </a:ext>
                    </a:extLst>
                  </p:cNvPr>
                  <p:cNvCxnSpPr/>
                  <p:nvPr/>
                </p:nvCxnSpPr>
                <p:spPr bwMode="auto">
                  <a:xfrm>
                    <a:off x="7391400" y="57912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54" name="Straight Connector 53">
                    <a:extLst>
                      <a:ext uri="{FF2B5EF4-FFF2-40B4-BE49-F238E27FC236}">
                        <a16:creationId xmlns:a16="http://schemas.microsoft.com/office/drawing/2014/main" id="{F4E3C721-89F1-AE49-B1DA-FAE4A2815159}"/>
                      </a:ext>
                    </a:extLst>
                  </p:cNvPr>
                  <p:cNvCxnSpPr/>
                  <p:nvPr/>
                </p:nvCxnSpPr>
                <p:spPr bwMode="auto">
                  <a:xfrm>
                    <a:off x="7391400" y="58674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55" name="Straight Connector 54">
                    <a:extLst>
                      <a:ext uri="{FF2B5EF4-FFF2-40B4-BE49-F238E27FC236}">
                        <a16:creationId xmlns:a16="http://schemas.microsoft.com/office/drawing/2014/main" id="{A0657362-3382-2641-87EC-6DB51509D9AA}"/>
                      </a:ext>
                    </a:extLst>
                  </p:cNvPr>
                  <p:cNvCxnSpPr/>
                  <p:nvPr/>
                </p:nvCxnSpPr>
                <p:spPr bwMode="auto">
                  <a:xfrm>
                    <a:off x="7391400" y="59436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56" name="Straight Connector 55">
                    <a:extLst>
                      <a:ext uri="{FF2B5EF4-FFF2-40B4-BE49-F238E27FC236}">
                        <a16:creationId xmlns:a16="http://schemas.microsoft.com/office/drawing/2014/main" id="{8D47E9AF-FF0B-C340-A267-B1D9897FEEF8}"/>
                      </a:ext>
                    </a:extLst>
                  </p:cNvPr>
                  <p:cNvCxnSpPr/>
                  <p:nvPr/>
                </p:nvCxnSpPr>
                <p:spPr bwMode="auto">
                  <a:xfrm>
                    <a:off x="7391400" y="60198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57" name="Straight Connector 56">
                    <a:extLst>
                      <a:ext uri="{FF2B5EF4-FFF2-40B4-BE49-F238E27FC236}">
                        <a16:creationId xmlns:a16="http://schemas.microsoft.com/office/drawing/2014/main" id="{437E2885-0219-1E4A-A06D-15D865F1165B}"/>
                      </a:ext>
                    </a:extLst>
                  </p:cNvPr>
                  <p:cNvCxnSpPr/>
                  <p:nvPr/>
                </p:nvCxnSpPr>
                <p:spPr bwMode="auto">
                  <a:xfrm>
                    <a:off x="7391400" y="6096000"/>
                    <a:ext cx="304800" cy="0"/>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grpSp>
          </p:grpSp>
        </p:grpSp>
        <p:sp>
          <p:nvSpPr>
            <p:cNvPr id="17" name="TextBox 16">
              <a:extLst>
                <a:ext uri="{FF2B5EF4-FFF2-40B4-BE49-F238E27FC236}">
                  <a16:creationId xmlns:a16="http://schemas.microsoft.com/office/drawing/2014/main" id="{C0DA59D7-BB51-DE45-9FE6-3B3B4801EF17}"/>
                </a:ext>
              </a:extLst>
            </p:cNvPr>
            <p:cNvSpPr txBox="1"/>
            <p:nvPr/>
          </p:nvSpPr>
          <p:spPr>
            <a:xfrm>
              <a:off x="5181600" y="3657600"/>
              <a:ext cx="4038600" cy="1600438"/>
            </a:xfrm>
            <a:prstGeom prst="rect">
              <a:avLst/>
            </a:prstGeom>
            <a:noFill/>
          </p:spPr>
          <p:txBody>
            <a:bodyPr wrap="square" rtlCol="0">
              <a:spAutoFit/>
            </a:bodyPr>
            <a:lstStyle/>
            <a:p>
              <a:pPr marL="285750" indent="-285750">
                <a:buFont typeface="Arial" panose="020B0604020202020204" pitchFamily="34" charset="0"/>
                <a:buChar char="•"/>
              </a:pPr>
              <a:r>
                <a:rPr lang="en-US" sz="1400" dirty="0"/>
                <a:t>C</a:t>
              </a:r>
            </a:p>
            <a:p>
              <a:pPr marL="285750" indent="-285750">
                <a:buFont typeface="Arial" panose="020B0604020202020204" pitchFamily="34" charset="0"/>
                <a:buChar char="•"/>
              </a:pPr>
              <a:r>
                <a:rPr lang="en-US" sz="1400" dirty="0"/>
                <a:t>Slang (developed at Kansas State)</a:t>
              </a:r>
            </a:p>
            <a:p>
              <a:pPr marL="742950" lvl="1" indent="-285750">
                <a:buFont typeface="Arial" panose="020B0604020202020204" pitchFamily="34" charset="0"/>
                <a:buChar char="•"/>
              </a:pPr>
              <a:r>
                <a:rPr lang="en-US" sz="1400" dirty="0"/>
                <a:t>high integrity subset of Scala </a:t>
              </a:r>
            </a:p>
            <a:p>
              <a:pPr marL="742950" lvl="1" indent="-285750">
                <a:buFont typeface="Arial" panose="020B0604020202020204" pitchFamily="34" charset="0"/>
                <a:buChar char="•"/>
              </a:pPr>
              <a:r>
                <a:rPr lang="en-US" sz="1400" dirty="0"/>
                <a:t>contract verification framework </a:t>
              </a:r>
            </a:p>
            <a:p>
              <a:pPr marL="742950" lvl="1" indent="-285750">
                <a:buFont typeface="Arial" panose="020B0604020202020204" pitchFamily="34" charset="0"/>
                <a:buChar char="•"/>
              </a:pPr>
              <a:r>
                <a:rPr lang="en-US" sz="1400" dirty="0"/>
                <a:t>translates to C </a:t>
              </a:r>
            </a:p>
            <a:p>
              <a:pPr marL="742950" lvl="1" indent="-285750">
                <a:buFont typeface="Arial" panose="020B0604020202020204" pitchFamily="34" charset="0"/>
                <a:buChar char="•"/>
              </a:pPr>
              <a:r>
                <a:rPr lang="en-US" sz="1400" dirty="0"/>
                <a:t>translates to Rust (upcoming)</a:t>
              </a:r>
            </a:p>
            <a:p>
              <a:pPr marL="285750" indent="-285750">
                <a:buFont typeface="Arial" panose="020B0604020202020204" pitchFamily="34" charset="0"/>
                <a:buChar char="•"/>
              </a:pPr>
              <a:r>
                <a:rPr lang="en-US" sz="1400" dirty="0"/>
                <a:t>Rust (upcoming on DARPA PROVERS)</a:t>
              </a:r>
            </a:p>
          </p:txBody>
        </p:sp>
      </p:grpSp>
      <p:sp>
        <p:nvSpPr>
          <p:cNvPr id="18" name="TextBox 17">
            <a:extLst>
              <a:ext uri="{FF2B5EF4-FFF2-40B4-BE49-F238E27FC236}">
                <a16:creationId xmlns:a16="http://schemas.microsoft.com/office/drawing/2014/main" id="{44D65CD7-95F5-684A-805D-497E306C7BA9}"/>
              </a:ext>
            </a:extLst>
          </p:cNvPr>
          <p:cNvSpPr txBox="1"/>
          <p:nvPr/>
        </p:nvSpPr>
        <p:spPr>
          <a:xfrm>
            <a:off x="6400800" y="1748135"/>
            <a:ext cx="2362200" cy="461665"/>
          </a:xfrm>
          <a:prstGeom prst="rect">
            <a:avLst/>
          </a:prstGeom>
          <a:noFill/>
        </p:spPr>
        <p:txBody>
          <a:bodyPr wrap="square" rtlCol="0">
            <a:spAutoFit/>
          </a:bodyPr>
          <a:lstStyle/>
          <a:p>
            <a:r>
              <a:rPr lang="en-US" sz="1200" i="1" dirty="0"/>
              <a:t>Leveraging analyses from AADL community</a:t>
            </a:r>
          </a:p>
        </p:txBody>
      </p:sp>
      <p:pic>
        <p:nvPicPr>
          <p:cNvPr id="126" name="Picture 125">
            <a:extLst>
              <a:ext uri="{FF2B5EF4-FFF2-40B4-BE49-F238E27FC236}">
                <a16:creationId xmlns:a16="http://schemas.microsoft.com/office/drawing/2014/main" id="{E269DE7A-9734-454D-A1BA-0CE443ECE401}"/>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6400800" y="2286000"/>
            <a:ext cx="1122426" cy="850323"/>
          </a:xfrm>
          <a:prstGeom prst="rect">
            <a:avLst/>
          </a:prstGeom>
        </p:spPr>
      </p:pic>
      <p:pic>
        <p:nvPicPr>
          <p:cNvPr id="127" name="Picture 126">
            <a:extLst>
              <a:ext uri="{FF2B5EF4-FFF2-40B4-BE49-F238E27FC236}">
                <a16:creationId xmlns:a16="http://schemas.microsoft.com/office/drawing/2014/main" id="{D359B5F5-D48E-4F40-9672-6046DEA84F2F}"/>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7044556" y="2834840"/>
            <a:ext cx="828460" cy="875532"/>
          </a:xfrm>
          <a:prstGeom prst="rect">
            <a:avLst/>
          </a:prstGeom>
        </p:spPr>
      </p:pic>
      <p:sp>
        <p:nvSpPr>
          <p:cNvPr id="128" name="Slide Number Placeholder 127">
            <a:extLst>
              <a:ext uri="{FF2B5EF4-FFF2-40B4-BE49-F238E27FC236}">
                <a16:creationId xmlns:a16="http://schemas.microsoft.com/office/drawing/2014/main" id="{5060F5FE-0F9D-004B-ABC6-C6680910F186}"/>
              </a:ext>
            </a:extLst>
          </p:cNvPr>
          <p:cNvSpPr>
            <a:spLocks noGrp="1"/>
          </p:cNvSpPr>
          <p:nvPr>
            <p:ph type="sldNum" sz="quarter" idx="11"/>
          </p:nvPr>
        </p:nvSpPr>
        <p:spPr/>
        <p:txBody>
          <a:bodyPr/>
          <a:lstStyle/>
          <a:p>
            <a:pPr>
              <a:defRPr/>
            </a:pPr>
            <a:fld id="{6E0AA622-F4CE-604D-A669-CD3D12FC535C}" type="slidenum">
              <a:rPr lang="en-US" smtClean="0"/>
              <a:pPr>
                <a:defRPr/>
              </a:pPr>
              <a:t>5</a:t>
            </a:fld>
            <a:endParaRPr lang="en-US" dirty="0"/>
          </a:p>
        </p:txBody>
      </p:sp>
      <p:grpSp>
        <p:nvGrpSpPr>
          <p:cNvPr id="6" name="Group 5">
            <a:extLst>
              <a:ext uri="{FF2B5EF4-FFF2-40B4-BE49-F238E27FC236}">
                <a16:creationId xmlns:a16="http://schemas.microsoft.com/office/drawing/2014/main" id="{2AEA8C9A-A3BC-A479-E38D-5A5E1160A042}"/>
              </a:ext>
            </a:extLst>
          </p:cNvPr>
          <p:cNvGrpSpPr/>
          <p:nvPr/>
        </p:nvGrpSpPr>
        <p:grpSpPr>
          <a:xfrm>
            <a:off x="381000" y="5334000"/>
            <a:ext cx="8625060" cy="1117372"/>
            <a:chOff x="381000" y="5334000"/>
            <a:chExt cx="8625060" cy="1117372"/>
          </a:xfrm>
        </p:grpSpPr>
        <p:grpSp>
          <p:nvGrpSpPr>
            <p:cNvPr id="20" name="Group 19">
              <a:extLst>
                <a:ext uri="{FF2B5EF4-FFF2-40B4-BE49-F238E27FC236}">
                  <a16:creationId xmlns:a16="http://schemas.microsoft.com/office/drawing/2014/main" id="{9CD5C5ED-028E-004F-8002-2FDFC375191A}"/>
                </a:ext>
              </a:extLst>
            </p:cNvPr>
            <p:cNvGrpSpPr/>
            <p:nvPr/>
          </p:nvGrpSpPr>
          <p:grpSpPr>
            <a:xfrm>
              <a:off x="381000" y="5334000"/>
              <a:ext cx="8610600" cy="1078397"/>
              <a:chOff x="381000" y="5334000"/>
              <a:chExt cx="8610600" cy="1078397"/>
            </a:xfrm>
          </p:grpSpPr>
          <p:sp>
            <p:nvSpPr>
              <p:cNvPr id="33" name="TextBox 32">
                <a:extLst>
                  <a:ext uri="{FF2B5EF4-FFF2-40B4-BE49-F238E27FC236}">
                    <a16:creationId xmlns:a16="http://schemas.microsoft.com/office/drawing/2014/main" id="{4E114C99-2EA5-1C40-9B2F-E6ECA780F2E0}"/>
                  </a:ext>
                </a:extLst>
              </p:cNvPr>
              <p:cNvSpPr txBox="1"/>
              <p:nvPr/>
            </p:nvSpPr>
            <p:spPr>
              <a:xfrm>
                <a:off x="381000" y="5334000"/>
                <a:ext cx="2438400" cy="830997"/>
              </a:xfrm>
              <a:prstGeom prst="rect">
                <a:avLst/>
              </a:prstGeom>
              <a:solidFill>
                <a:schemeClr val="accent2"/>
              </a:solidFill>
            </p:spPr>
            <p:txBody>
              <a:bodyPr wrap="square" rtlCol="0">
                <a:spAutoFit/>
              </a:bodyPr>
              <a:lstStyle/>
              <a:p>
                <a:r>
                  <a:rPr lang="en-US" sz="1600" dirty="0"/>
                  <a:t>Deployments aligned with AADL run-time on multiple platforms</a:t>
                </a:r>
                <a:endParaRPr lang="en-US" sz="1600" b="1" dirty="0"/>
              </a:p>
            </p:txBody>
          </p:sp>
          <p:sp>
            <p:nvSpPr>
              <p:cNvPr id="34" name="TextBox 33">
                <a:extLst>
                  <a:ext uri="{FF2B5EF4-FFF2-40B4-BE49-F238E27FC236}">
                    <a16:creationId xmlns:a16="http://schemas.microsoft.com/office/drawing/2014/main" id="{71104C99-E0E1-8C4C-BE85-3A0502B95DA8}"/>
                  </a:ext>
                </a:extLst>
              </p:cNvPr>
              <p:cNvSpPr txBox="1"/>
              <p:nvPr/>
            </p:nvSpPr>
            <p:spPr>
              <a:xfrm rot="16200000">
                <a:off x="6862455" y="5786745"/>
                <a:ext cx="968535" cy="215444"/>
              </a:xfrm>
              <a:prstGeom prst="rect">
                <a:avLst/>
              </a:prstGeom>
              <a:solidFill>
                <a:srgbClr val="92D050"/>
              </a:solidFill>
            </p:spPr>
            <p:txBody>
              <a:bodyPr wrap="none" rtlCol="0">
                <a:spAutoFit/>
              </a:bodyPr>
              <a:lstStyle/>
              <a:p>
                <a:r>
                  <a:rPr lang="en-US" sz="800" dirty="0"/>
                  <a:t>seL4 Deployment</a:t>
                </a:r>
              </a:p>
            </p:txBody>
          </p:sp>
          <p:grpSp>
            <p:nvGrpSpPr>
              <p:cNvPr id="16" name="Group 15">
                <a:extLst>
                  <a:ext uri="{FF2B5EF4-FFF2-40B4-BE49-F238E27FC236}">
                    <a16:creationId xmlns:a16="http://schemas.microsoft.com/office/drawing/2014/main" id="{208A314E-74CA-F94B-9B37-D942AED8720E}"/>
                  </a:ext>
                </a:extLst>
              </p:cNvPr>
              <p:cNvGrpSpPr/>
              <p:nvPr/>
            </p:nvGrpSpPr>
            <p:grpSpPr>
              <a:xfrm>
                <a:off x="5410200" y="5410200"/>
                <a:ext cx="1638299" cy="1002197"/>
                <a:chOff x="5867401" y="5486399"/>
                <a:chExt cx="1638299" cy="1002197"/>
              </a:xfrm>
            </p:grpSpPr>
            <p:sp>
              <p:nvSpPr>
                <p:cNvPr id="36" name="TextBox 35">
                  <a:extLst>
                    <a:ext uri="{FF2B5EF4-FFF2-40B4-BE49-F238E27FC236}">
                      <a16:creationId xmlns:a16="http://schemas.microsoft.com/office/drawing/2014/main" id="{F3E69B45-B309-8A42-9DE3-DE743185F1F9}"/>
                    </a:ext>
                  </a:extLst>
                </p:cNvPr>
                <p:cNvSpPr txBox="1"/>
                <p:nvPr/>
              </p:nvSpPr>
              <p:spPr>
                <a:xfrm rot="16200000">
                  <a:off x="5474024" y="5879776"/>
                  <a:ext cx="1002197" cy="215444"/>
                </a:xfrm>
                <a:prstGeom prst="rect">
                  <a:avLst/>
                </a:prstGeom>
                <a:solidFill>
                  <a:srgbClr val="92D050"/>
                </a:solidFill>
              </p:spPr>
              <p:txBody>
                <a:bodyPr wrap="none" rtlCol="0">
                  <a:spAutoFit/>
                </a:bodyPr>
                <a:lstStyle/>
                <a:p>
                  <a:r>
                    <a:rPr lang="en-US" sz="800" dirty="0"/>
                    <a:t>Linux Deployment</a:t>
                  </a:r>
                </a:p>
              </p:txBody>
            </p:sp>
            <p:pic>
              <p:nvPicPr>
                <p:cNvPr id="38" name="Picture 37">
                  <a:extLst>
                    <a:ext uri="{FF2B5EF4-FFF2-40B4-BE49-F238E27FC236}">
                      <a16:creationId xmlns:a16="http://schemas.microsoft.com/office/drawing/2014/main" id="{C7072B44-9C4F-E249-8E7B-ED1DA40F861F}"/>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6096000" y="5715000"/>
                  <a:ext cx="1409700" cy="704850"/>
                </a:xfrm>
                <a:prstGeom prst="rect">
                  <a:avLst/>
                </a:prstGeom>
              </p:spPr>
            </p:pic>
          </p:grpSp>
          <p:grpSp>
            <p:nvGrpSpPr>
              <p:cNvPr id="4" name="Group 3">
                <a:extLst>
                  <a:ext uri="{FF2B5EF4-FFF2-40B4-BE49-F238E27FC236}">
                    <a16:creationId xmlns:a16="http://schemas.microsoft.com/office/drawing/2014/main" id="{2AC7061E-E428-9C48-87CB-6BF98A5A5671}"/>
                  </a:ext>
                </a:extLst>
              </p:cNvPr>
              <p:cNvGrpSpPr/>
              <p:nvPr/>
            </p:nvGrpSpPr>
            <p:grpSpPr>
              <a:xfrm>
                <a:off x="3505200" y="5410200"/>
                <a:ext cx="1649187" cy="942887"/>
                <a:chOff x="3810001" y="4495799"/>
                <a:chExt cx="1649187" cy="942887"/>
              </a:xfrm>
            </p:grpSpPr>
            <p:sp>
              <p:nvSpPr>
                <p:cNvPr id="37" name="TextBox 36">
                  <a:extLst>
                    <a:ext uri="{FF2B5EF4-FFF2-40B4-BE49-F238E27FC236}">
                      <a16:creationId xmlns:a16="http://schemas.microsoft.com/office/drawing/2014/main" id="{DA5CD5E7-6B08-AD49-843A-83558546F2E0}"/>
                    </a:ext>
                  </a:extLst>
                </p:cNvPr>
                <p:cNvSpPr txBox="1"/>
                <p:nvPr/>
              </p:nvSpPr>
              <p:spPr>
                <a:xfrm rot="16200000">
                  <a:off x="3446279" y="4859521"/>
                  <a:ext cx="942887" cy="215444"/>
                </a:xfrm>
                <a:prstGeom prst="rect">
                  <a:avLst/>
                </a:prstGeom>
                <a:solidFill>
                  <a:srgbClr val="92D050"/>
                </a:solidFill>
              </p:spPr>
              <p:txBody>
                <a:bodyPr wrap="none" rtlCol="0">
                  <a:spAutoFit/>
                </a:bodyPr>
                <a:lstStyle/>
                <a:p>
                  <a:r>
                    <a:rPr lang="en-US" sz="800" dirty="0"/>
                    <a:t>JVM Deployment</a:t>
                  </a:r>
                </a:p>
              </p:txBody>
            </p:sp>
            <p:pic>
              <p:nvPicPr>
                <p:cNvPr id="39" name="Picture 38">
                  <a:extLst>
                    <a:ext uri="{FF2B5EF4-FFF2-40B4-BE49-F238E27FC236}">
                      <a16:creationId xmlns:a16="http://schemas.microsoft.com/office/drawing/2014/main" id="{10601BAA-6B31-5C49-BAC7-A64B056CCE3C}"/>
                    </a:ext>
                  </a:extLst>
                </p:cNvPr>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4114800" y="4571999"/>
                  <a:ext cx="1344388" cy="752857"/>
                </a:xfrm>
                <a:prstGeom prst="rect">
                  <a:avLst/>
                </a:prstGeom>
              </p:spPr>
            </p:pic>
          </p:grpSp>
          <p:pic>
            <p:nvPicPr>
              <p:cNvPr id="40" name="Picture 39">
                <a:extLst>
                  <a:ext uri="{FF2B5EF4-FFF2-40B4-BE49-F238E27FC236}">
                    <a16:creationId xmlns:a16="http://schemas.microsoft.com/office/drawing/2014/main" id="{A27391BC-42E8-1B46-AC28-226B8F756E82}"/>
                  </a:ext>
                </a:extLst>
              </p:cNvPr>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7494814" y="5486400"/>
                <a:ext cx="1496786" cy="838200"/>
              </a:xfrm>
              <a:prstGeom prst="rect">
                <a:avLst/>
              </a:prstGeom>
            </p:spPr>
          </p:pic>
        </p:grpSp>
        <p:sp>
          <p:nvSpPr>
            <p:cNvPr id="5" name="TextBox 4">
              <a:extLst>
                <a:ext uri="{FF2B5EF4-FFF2-40B4-BE49-F238E27FC236}">
                  <a16:creationId xmlns:a16="http://schemas.microsoft.com/office/drawing/2014/main" id="{277EBACA-85BB-069E-9A02-FF0143B45DE6}"/>
                </a:ext>
              </a:extLst>
            </p:cNvPr>
            <p:cNvSpPr txBox="1"/>
            <p:nvPr/>
          </p:nvSpPr>
          <p:spPr>
            <a:xfrm>
              <a:off x="7543800" y="6189762"/>
              <a:ext cx="1462260" cy="261610"/>
            </a:xfrm>
            <a:prstGeom prst="rect">
              <a:avLst/>
            </a:prstGeom>
            <a:noFill/>
          </p:spPr>
          <p:txBody>
            <a:bodyPr wrap="none" rtlCol="0">
              <a:spAutoFit/>
            </a:bodyPr>
            <a:lstStyle/>
            <a:p>
              <a:r>
                <a:rPr lang="en-US" sz="1100" dirty="0"/>
                <a:t>verified micro-kernel</a:t>
              </a:r>
            </a:p>
          </p:txBody>
        </p:sp>
      </p:grpSp>
      <p:sp>
        <p:nvSpPr>
          <p:cNvPr id="7" name="Text Box 4">
            <a:extLst>
              <a:ext uri="{FF2B5EF4-FFF2-40B4-BE49-F238E27FC236}">
                <a16:creationId xmlns:a16="http://schemas.microsoft.com/office/drawing/2014/main" id="{234F9194-3809-F416-B70C-CF135782C31E}"/>
              </a:ext>
            </a:extLst>
          </p:cNvPr>
          <p:cNvSpPr txBox="1">
            <a:spLocks noChangeArrowheads="1"/>
          </p:cNvSpPr>
          <p:nvPr/>
        </p:nvSpPr>
        <p:spPr bwMode="auto">
          <a:xfrm>
            <a:off x="565764" y="1203075"/>
            <a:ext cx="7462838" cy="338554"/>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r>
              <a:rPr lang="en-US" sz="1600" dirty="0"/>
              <a:t>One of the industry-relevant applications of applications of Slang &amp; </a:t>
            </a:r>
            <a:r>
              <a:rPr lang="en-US" sz="1600" dirty="0" err="1"/>
              <a:t>Logika</a:t>
            </a:r>
            <a:endParaRPr lang="en-US" sz="1600" dirty="0"/>
          </a:p>
        </p:txBody>
      </p:sp>
    </p:spTree>
    <p:extLst>
      <p:ext uri="{BB962C8B-B14F-4D97-AF65-F5344CB8AC3E}">
        <p14:creationId xmlns:p14="http://schemas.microsoft.com/office/powerpoint/2010/main" val="3643111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7482D7-B0BC-39AC-063B-26A598EAEC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A0F357-19AC-9ABB-1F43-776FD8B38CD6}"/>
              </a:ext>
            </a:extLst>
          </p:cNvPr>
          <p:cNvSpPr>
            <a:spLocks noGrp="1"/>
          </p:cNvSpPr>
          <p:nvPr>
            <p:ph type="title"/>
          </p:nvPr>
        </p:nvSpPr>
        <p:spPr/>
        <p:txBody>
          <a:bodyPr/>
          <a:lstStyle/>
          <a:p>
            <a:r>
              <a:rPr lang="en-US" sz="3600" dirty="0"/>
              <a:t>HAMR – Collins Aerospace</a:t>
            </a:r>
          </a:p>
        </p:txBody>
      </p:sp>
      <p:sp>
        <p:nvSpPr>
          <p:cNvPr id="128" name="Slide Number Placeholder 127">
            <a:extLst>
              <a:ext uri="{FF2B5EF4-FFF2-40B4-BE49-F238E27FC236}">
                <a16:creationId xmlns:a16="http://schemas.microsoft.com/office/drawing/2014/main" id="{629D9135-D6CB-7464-4415-D1CAFFF42E1C}"/>
              </a:ext>
            </a:extLst>
          </p:cNvPr>
          <p:cNvSpPr>
            <a:spLocks noGrp="1"/>
          </p:cNvSpPr>
          <p:nvPr>
            <p:ph type="sldNum" sz="quarter" idx="11"/>
          </p:nvPr>
        </p:nvSpPr>
        <p:spPr/>
        <p:txBody>
          <a:bodyPr/>
          <a:lstStyle/>
          <a:p>
            <a:pPr>
              <a:defRPr/>
            </a:pPr>
            <a:fld id="{6E0AA622-F4CE-604D-A669-CD3D12FC535C}" type="slidenum">
              <a:rPr lang="en-US" smtClean="0"/>
              <a:pPr>
                <a:defRPr/>
              </a:pPr>
              <a:t>6</a:t>
            </a:fld>
            <a:endParaRPr lang="en-US" dirty="0"/>
          </a:p>
        </p:txBody>
      </p:sp>
      <p:pic>
        <p:nvPicPr>
          <p:cNvPr id="7" name="Image" descr="Image">
            <a:extLst>
              <a:ext uri="{FF2B5EF4-FFF2-40B4-BE49-F238E27FC236}">
                <a16:creationId xmlns:a16="http://schemas.microsoft.com/office/drawing/2014/main" id="{40F0FA17-F333-C09E-7E2B-DDC18048050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85800" y="1946481"/>
            <a:ext cx="6553200" cy="3315491"/>
          </a:xfrm>
          <a:prstGeom prst="rect">
            <a:avLst/>
          </a:prstGeom>
          <a:ln w="12700">
            <a:miter lim="400000"/>
          </a:ln>
        </p:spPr>
      </p:pic>
      <p:sp>
        <p:nvSpPr>
          <p:cNvPr id="10" name="TextBox 9">
            <a:extLst>
              <a:ext uri="{FF2B5EF4-FFF2-40B4-BE49-F238E27FC236}">
                <a16:creationId xmlns:a16="http://schemas.microsoft.com/office/drawing/2014/main" id="{F89FC4B3-585C-BDB4-13D6-E003CEB4A525}"/>
              </a:ext>
            </a:extLst>
          </p:cNvPr>
          <p:cNvSpPr txBox="1"/>
          <p:nvPr/>
        </p:nvSpPr>
        <p:spPr>
          <a:xfrm>
            <a:off x="419100" y="5889956"/>
            <a:ext cx="8305800" cy="646331"/>
          </a:xfrm>
          <a:prstGeom prst="rect">
            <a:avLst/>
          </a:prstGeom>
          <a:noFill/>
        </p:spPr>
        <p:txBody>
          <a:bodyPr wrap="square" rtlCol="0">
            <a:spAutoFit/>
          </a:bodyPr>
          <a:lstStyle/>
          <a:p>
            <a:r>
              <a:rPr lang="en-US" sz="1200" dirty="0"/>
              <a:t>Jason Belt, John Hatcliff, Robby, John Shackleton, Jim </a:t>
            </a:r>
            <a:r>
              <a:rPr lang="en-US" sz="1200" dirty="0" err="1"/>
              <a:t>Carciofini</a:t>
            </a:r>
            <a:r>
              <a:rPr lang="en-US" sz="1200" dirty="0"/>
              <a:t>, Todd Carpenter, Eric Mercer, Isaac Amundson, Junaid Babar, Darren </a:t>
            </a:r>
            <a:r>
              <a:rPr lang="en-US" sz="1200" dirty="0" err="1"/>
              <a:t>Cofer</a:t>
            </a:r>
            <a:r>
              <a:rPr lang="en-US" sz="1200" dirty="0"/>
              <a:t>, David Hardin, Karl </a:t>
            </a:r>
            <a:r>
              <a:rPr lang="en-US" sz="1200" dirty="0" err="1"/>
              <a:t>Hoech</a:t>
            </a:r>
            <a:r>
              <a:rPr lang="en-US" sz="1200" dirty="0"/>
              <a:t>, Konrad Slind, Ihor Kuz, Kent Mcleod. “</a:t>
            </a:r>
            <a:r>
              <a:rPr lang="en-US" sz="1200" b="1" dirty="0"/>
              <a:t>Model-Driven Development for the seL4 Microkernel Using the HAMR Framework</a:t>
            </a:r>
            <a:r>
              <a:rPr lang="en-US" sz="1200" dirty="0"/>
              <a:t>”. Journal of Systems Architecture. Volume 134, January 2023</a:t>
            </a:r>
          </a:p>
        </p:txBody>
      </p:sp>
      <p:sp>
        <p:nvSpPr>
          <p:cNvPr id="4" name="Text Box 4">
            <a:extLst>
              <a:ext uri="{FF2B5EF4-FFF2-40B4-BE49-F238E27FC236}">
                <a16:creationId xmlns:a16="http://schemas.microsoft.com/office/drawing/2014/main" id="{DC30F542-76EC-3429-97D2-B00ACAEC3B4C}"/>
              </a:ext>
            </a:extLst>
          </p:cNvPr>
          <p:cNvSpPr txBox="1">
            <a:spLocks noChangeArrowheads="1"/>
          </p:cNvSpPr>
          <p:nvPr/>
        </p:nvSpPr>
        <p:spPr bwMode="auto">
          <a:xfrm>
            <a:off x="609600" y="1229649"/>
            <a:ext cx="7462838" cy="584775"/>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r>
              <a:rPr lang="en-US" sz="1600" dirty="0"/>
              <a:t>Collins technology stack (including HAMR) used to add new cyber-resilient functionality to CH-47 military helicopter mission computing…</a:t>
            </a:r>
          </a:p>
        </p:txBody>
      </p:sp>
      <p:sp>
        <p:nvSpPr>
          <p:cNvPr id="5" name="Text Box 4">
            <a:extLst>
              <a:ext uri="{FF2B5EF4-FFF2-40B4-BE49-F238E27FC236}">
                <a16:creationId xmlns:a16="http://schemas.microsoft.com/office/drawing/2014/main" id="{EFC0812A-95AC-51CE-BD51-43C51E6A173C}"/>
              </a:ext>
            </a:extLst>
          </p:cNvPr>
          <p:cNvSpPr txBox="1">
            <a:spLocks noChangeArrowheads="1"/>
          </p:cNvSpPr>
          <p:nvPr/>
        </p:nvSpPr>
        <p:spPr bwMode="auto">
          <a:xfrm>
            <a:off x="609600" y="5459074"/>
            <a:ext cx="7462838" cy="338554"/>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r>
              <a:rPr lang="en-US" sz="1600" dirty="0"/>
              <a:t>Detailed journal paper on HAMR with seL4 backend</a:t>
            </a:r>
          </a:p>
        </p:txBody>
      </p:sp>
    </p:spTree>
    <p:extLst>
      <p:ext uri="{BB962C8B-B14F-4D97-AF65-F5344CB8AC3E}">
        <p14:creationId xmlns:p14="http://schemas.microsoft.com/office/powerpoint/2010/main" val="13475811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899951-EA15-8173-5654-8EC8F680E1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CDF0E45-5449-B34A-3DA0-78BBF8542E7C}"/>
              </a:ext>
            </a:extLst>
          </p:cNvPr>
          <p:cNvSpPr>
            <a:spLocks noGrp="1"/>
          </p:cNvSpPr>
          <p:nvPr>
            <p:ph type="title"/>
          </p:nvPr>
        </p:nvSpPr>
        <p:spPr/>
        <p:txBody>
          <a:bodyPr/>
          <a:lstStyle/>
          <a:p>
            <a:r>
              <a:rPr lang="en-US" sz="3600" dirty="0"/>
              <a:t>HAMR – Collins Aerospace</a:t>
            </a:r>
          </a:p>
        </p:txBody>
      </p:sp>
      <p:sp>
        <p:nvSpPr>
          <p:cNvPr id="128" name="Slide Number Placeholder 127">
            <a:extLst>
              <a:ext uri="{FF2B5EF4-FFF2-40B4-BE49-F238E27FC236}">
                <a16:creationId xmlns:a16="http://schemas.microsoft.com/office/drawing/2014/main" id="{D09EBF5B-F393-603A-5AC8-129B5E68F39F}"/>
              </a:ext>
            </a:extLst>
          </p:cNvPr>
          <p:cNvSpPr>
            <a:spLocks noGrp="1"/>
          </p:cNvSpPr>
          <p:nvPr>
            <p:ph type="sldNum" sz="quarter" idx="11"/>
          </p:nvPr>
        </p:nvSpPr>
        <p:spPr/>
        <p:txBody>
          <a:bodyPr/>
          <a:lstStyle/>
          <a:p>
            <a:pPr>
              <a:defRPr/>
            </a:pPr>
            <a:fld id="{6E0AA622-F4CE-604D-A669-CD3D12FC535C}" type="slidenum">
              <a:rPr lang="en-US" smtClean="0"/>
              <a:pPr>
                <a:defRPr/>
              </a:pPr>
              <a:t>7</a:t>
            </a:fld>
            <a:endParaRPr lang="en-US" dirty="0"/>
          </a:p>
        </p:txBody>
      </p:sp>
      <p:pic>
        <p:nvPicPr>
          <p:cNvPr id="4" name="Image" descr="Image">
            <a:extLst>
              <a:ext uri="{FF2B5EF4-FFF2-40B4-BE49-F238E27FC236}">
                <a16:creationId xmlns:a16="http://schemas.microsoft.com/office/drawing/2014/main" id="{CA8A433B-009B-B3F4-8E2F-1CB6017007CF}"/>
              </a:ext>
            </a:extLst>
          </p:cNvPr>
          <p:cNvPicPr>
            <a:picLocks noChangeAspect="1"/>
          </p:cNvPicPr>
          <p:nvPr/>
        </p:nvPicPr>
        <p:blipFill>
          <a:blip r:embed="rId3"/>
          <a:stretch>
            <a:fillRect/>
          </a:stretch>
        </p:blipFill>
        <p:spPr>
          <a:xfrm>
            <a:off x="2869263" y="5334000"/>
            <a:ext cx="4429609" cy="1379029"/>
          </a:xfrm>
          <a:prstGeom prst="rect">
            <a:avLst/>
          </a:prstGeom>
          <a:ln w="12700">
            <a:miter lim="400000"/>
          </a:ln>
        </p:spPr>
      </p:pic>
      <p:pic>
        <p:nvPicPr>
          <p:cNvPr id="5" name="Image" descr="Image">
            <a:extLst>
              <a:ext uri="{FF2B5EF4-FFF2-40B4-BE49-F238E27FC236}">
                <a16:creationId xmlns:a16="http://schemas.microsoft.com/office/drawing/2014/main" id="{201BE444-9673-501C-CA23-437172F5C24C}"/>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021908" y="2798327"/>
            <a:ext cx="1276964" cy="1702618"/>
          </a:xfrm>
          <a:prstGeom prst="rect">
            <a:avLst/>
          </a:prstGeom>
          <a:ln w="12700">
            <a:miter lim="400000"/>
          </a:ln>
        </p:spPr>
      </p:pic>
      <p:pic>
        <p:nvPicPr>
          <p:cNvPr id="8" name="Image" descr="Image">
            <a:extLst>
              <a:ext uri="{FF2B5EF4-FFF2-40B4-BE49-F238E27FC236}">
                <a16:creationId xmlns:a16="http://schemas.microsoft.com/office/drawing/2014/main" id="{0587FDB4-39B8-6C04-A5EE-3321A0C31625}"/>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49480" y="6098398"/>
            <a:ext cx="2243027" cy="558505"/>
          </a:xfrm>
          <a:prstGeom prst="rect">
            <a:avLst/>
          </a:prstGeom>
          <a:ln w="12700">
            <a:miter lim="400000"/>
          </a:ln>
        </p:spPr>
      </p:pic>
      <p:sp>
        <p:nvSpPr>
          <p:cNvPr id="9" name="TextBox 8">
            <a:extLst>
              <a:ext uri="{FF2B5EF4-FFF2-40B4-BE49-F238E27FC236}">
                <a16:creationId xmlns:a16="http://schemas.microsoft.com/office/drawing/2014/main" id="{8846C489-B42C-4C47-7A35-D7FFC7EB3A44}"/>
              </a:ext>
            </a:extLst>
          </p:cNvPr>
          <p:cNvSpPr txBox="1"/>
          <p:nvPr/>
        </p:nvSpPr>
        <p:spPr>
          <a:xfrm>
            <a:off x="5268686" y="2244329"/>
            <a:ext cx="3886200" cy="523220"/>
          </a:xfrm>
          <a:prstGeom prst="rect">
            <a:avLst/>
          </a:prstGeom>
          <a:noFill/>
        </p:spPr>
        <p:txBody>
          <a:bodyPr wrap="square" rtlCol="0">
            <a:spAutoFit/>
          </a:bodyPr>
          <a:lstStyle/>
          <a:p>
            <a:r>
              <a:rPr lang="en-US" sz="1400" b="1" dirty="0"/>
              <a:t>Current</a:t>
            </a:r>
            <a:r>
              <a:rPr lang="en-US" sz="1400" dirty="0"/>
              <a:t> - Mission computer for UAVs collaborative UAVs </a:t>
            </a:r>
          </a:p>
        </p:txBody>
      </p:sp>
      <p:sp>
        <p:nvSpPr>
          <p:cNvPr id="6" name="Text Box 4">
            <a:extLst>
              <a:ext uri="{FF2B5EF4-FFF2-40B4-BE49-F238E27FC236}">
                <a16:creationId xmlns:a16="http://schemas.microsoft.com/office/drawing/2014/main" id="{C8EF4756-6EE1-CE44-FB37-6080E4DC793A}"/>
              </a:ext>
            </a:extLst>
          </p:cNvPr>
          <p:cNvSpPr txBox="1">
            <a:spLocks noChangeArrowheads="1"/>
          </p:cNvSpPr>
          <p:nvPr/>
        </p:nvSpPr>
        <p:spPr bwMode="auto">
          <a:xfrm>
            <a:off x="628336" y="1245662"/>
            <a:ext cx="7462838" cy="830997"/>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r>
              <a:rPr lang="en-US" sz="1600" dirty="0"/>
              <a:t>On DARPA PROVERS, HAMR is being used to develop an experimental version of the infrastructure for Collins “Air Launched Effects” platform that provides increased modularity and security --- (final development will be SysMLv2 to Rust)</a:t>
            </a:r>
          </a:p>
        </p:txBody>
      </p:sp>
      <p:pic>
        <p:nvPicPr>
          <p:cNvPr id="7" name="Picture 6">
            <a:extLst>
              <a:ext uri="{FF2B5EF4-FFF2-40B4-BE49-F238E27FC236}">
                <a16:creationId xmlns:a16="http://schemas.microsoft.com/office/drawing/2014/main" id="{62679192-30C4-18D6-BE4B-9C0586DD60DC}"/>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718458" y="2327631"/>
            <a:ext cx="4495800" cy="2315479"/>
          </a:xfrm>
          <a:prstGeom prst="rect">
            <a:avLst/>
          </a:prstGeom>
        </p:spPr>
      </p:pic>
      <p:sp>
        <p:nvSpPr>
          <p:cNvPr id="10" name="TextBox 9">
            <a:extLst>
              <a:ext uri="{FF2B5EF4-FFF2-40B4-BE49-F238E27FC236}">
                <a16:creationId xmlns:a16="http://schemas.microsoft.com/office/drawing/2014/main" id="{235F63C6-2EC4-BD63-6D68-5FF13D8B2CD0}"/>
              </a:ext>
            </a:extLst>
          </p:cNvPr>
          <p:cNvSpPr txBox="1"/>
          <p:nvPr/>
        </p:nvSpPr>
        <p:spPr>
          <a:xfrm>
            <a:off x="1600200" y="4781342"/>
            <a:ext cx="4864280" cy="307777"/>
          </a:xfrm>
          <a:prstGeom prst="rect">
            <a:avLst/>
          </a:prstGeom>
          <a:noFill/>
        </p:spPr>
        <p:txBody>
          <a:bodyPr wrap="none" rtlCol="0">
            <a:spAutoFit/>
          </a:bodyPr>
          <a:lstStyle/>
          <a:p>
            <a:r>
              <a:rPr lang="en-US" sz="1400" dirty="0">
                <a:hlinkClick r:id="rId7"/>
              </a:rPr>
              <a:t>https://youtu.be/SwPJHmZQMaM?si=NwTdb3VFpV-MxSre</a:t>
            </a:r>
            <a:endParaRPr lang="en-US" sz="1400" dirty="0"/>
          </a:p>
        </p:txBody>
      </p:sp>
      <p:sp>
        <p:nvSpPr>
          <p:cNvPr id="11" name="TextBox 10">
            <a:extLst>
              <a:ext uri="{FF2B5EF4-FFF2-40B4-BE49-F238E27FC236}">
                <a16:creationId xmlns:a16="http://schemas.microsoft.com/office/drawing/2014/main" id="{C3EE1B67-78E0-5EC4-7678-045DA29D3F19}"/>
              </a:ext>
            </a:extLst>
          </p:cNvPr>
          <p:cNvSpPr txBox="1"/>
          <p:nvPr/>
        </p:nvSpPr>
        <p:spPr>
          <a:xfrm>
            <a:off x="833621" y="4750564"/>
            <a:ext cx="832279" cy="369332"/>
          </a:xfrm>
          <a:prstGeom prst="rect">
            <a:avLst/>
          </a:prstGeom>
          <a:noFill/>
        </p:spPr>
        <p:txBody>
          <a:bodyPr wrap="none" rtlCol="0">
            <a:spAutoFit/>
          </a:bodyPr>
          <a:lstStyle/>
          <a:p>
            <a:r>
              <a:rPr lang="en-US" sz="1800" dirty="0"/>
              <a:t>Video:</a:t>
            </a:r>
          </a:p>
        </p:txBody>
      </p:sp>
    </p:spTree>
    <p:extLst>
      <p:ext uri="{BB962C8B-B14F-4D97-AF65-F5344CB8AC3E}">
        <p14:creationId xmlns:p14="http://schemas.microsoft.com/office/powerpoint/2010/main" val="9745322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1D69E-1C26-A682-42C2-0BAC14FBE8A1}"/>
              </a:ext>
            </a:extLst>
          </p:cNvPr>
          <p:cNvSpPr>
            <a:spLocks noGrp="1"/>
          </p:cNvSpPr>
          <p:nvPr>
            <p:ph type="title"/>
          </p:nvPr>
        </p:nvSpPr>
        <p:spPr/>
        <p:txBody>
          <a:bodyPr/>
          <a:lstStyle/>
          <a:p>
            <a:r>
              <a:rPr lang="en-US" dirty="0"/>
              <a:t>Slang Is Part of </a:t>
            </a:r>
            <a:r>
              <a:rPr lang="en-US" dirty="0" err="1"/>
              <a:t>Sireum</a:t>
            </a:r>
            <a:endParaRPr lang="en-US" dirty="0"/>
          </a:p>
        </p:txBody>
      </p:sp>
      <p:sp>
        <p:nvSpPr>
          <p:cNvPr id="6" name="Content Placeholder 5">
            <a:extLst>
              <a:ext uri="{FF2B5EF4-FFF2-40B4-BE49-F238E27FC236}">
                <a16:creationId xmlns:a16="http://schemas.microsoft.com/office/drawing/2014/main" id="{ED99A320-B75F-4935-FA9E-C1DA864E0B17}"/>
              </a:ext>
            </a:extLst>
          </p:cNvPr>
          <p:cNvSpPr>
            <a:spLocks noGrp="1"/>
          </p:cNvSpPr>
          <p:nvPr>
            <p:ph idx="1"/>
          </p:nvPr>
        </p:nvSpPr>
        <p:spPr>
          <a:xfrm>
            <a:off x="685800" y="3333354"/>
            <a:ext cx="8153400" cy="3067445"/>
          </a:xfrm>
        </p:spPr>
        <p:txBody>
          <a:bodyPr/>
          <a:lstStyle/>
          <a:p>
            <a:r>
              <a:rPr lang="en-US" sz="2000" dirty="0"/>
              <a:t>Slang (the </a:t>
            </a:r>
            <a:r>
              <a:rPr lang="en-US" sz="2000" b="1" dirty="0" err="1"/>
              <a:t>S</a:t>
            </a:r>
            <a:r>
              <a:rPr lang="en-US" sz="2000" dirty="0" err="1"/>
              <a:t>ireum</a:t>
            </a:r>
            <a:r>
              <a:rPr lang="en-US" sz="2000" dirty="0"/>
              <a:t> </a:t>
            </a:r>
            <a:r>
              <a:rPr lang="en-US" sz="2000" b="1" dirty="0"/>
              <a:t>Lang</a:t>
            </a:r>
            <a:r>
              <a:rPr lang="en-US" sz="2000" dirty="0"/>
              <a:t>uage)</a:t>
            </a:r>
          </a:p>
          <a:p>
            <a:r>
              <a:rPr lang="en-US" sz="2000" dirty="0" err="1"/>
              <a:t>Logika</a:t>
            </a:r>
            <a:r>
              <a:rPr lang="en-US" sz="2000" dirty="0"/>
              <a:t> – symbolic execution-based verifier for Slang</a:t>
            </a:r>
          </a:p>
          <a:p>
            <a:r>
              <a:rPr lang="en-US" sz="2000" dirty="0"/>
              <a:t>HAMR -- model-driven development for AADL &amp; SysMLv2</a:t>
            </a:r>
          </a:p>
          <a:p>
            <a:r>
              <a:rPr lang="en-US" sz="2000" dirty="0"/>
              <a:t>IVE – IntelliJ and </a:t>
            </a:r>
            <a:r>
              <a:rPr lang="en-US" sz="2000" dirty="0" err="1"/>
              <a:t>VSCode</a:t>
            </a:r>
            <a:r>
              <a:rPr lang="en-US" sz="2000" dirty="0"/>
              <a:t> plug-ins for HAMR, Slang, </a:t>
            </a:r>
            <a:r>
              <a:rPr lang="en-US" sz="2000" dirty="0" err="1"/>
              <a:t>Logika</a:t>
            </a:r>
            <a:endParaRPr lang="en-US" sz="2000" dirty="0"/>
          </a:p>
          <a:p>
            <a:r>
              <a:rPr lang="en-US" sz="2000" dirty="0"/>
              <a:t>Slang to C/Rust </a:t>
            </a:r>
            <a:r>
              <a:rPr lang="en-US" sz="2000" dirty="0" err="1"/>
              <a:t>transpilers</a:t>
            </a:r>
            <a:endParaRPr lang="en-US" sz="2000" dirty="0"/>
          </a:p>
          <a:p>
            <a:r>
              <a:rPr lang="en-US" sz="2000" dirty="0" err="1"/>
              <a:t>Proyek</a:t>
            </a:r>
            <a:r>
              <a:rPr lang="en-US" sz="2000" dirty="0"/>
              <a:t> – build system</a:t>
            </a:r>
          </a:p>
          <a:p>
            <a:r>
              <a:rPr lang="en-US" sz="2000" dirty="0"/>
              <a:t>Language processing infrastructure (ASTs, parsing, type-checking, etc.)</a:t>
            </a:r>
          </a:p>
          <a:p>
            <a:r>
              <a:rPr lang="en-US" sz="2000" dirty="0"/>
              <a:t>…</a:t>
            </a:r>
          </a:p>
        </p:txBody>
      </p:sp>
      <p:sp>
        <p:nvSpPr>
          <p:cNvPr id="3" name="Slide Number Placeholder 2">
            <a:extLst>
              <a:ext uri="{FF2B5EF4-FFF2-40B4-BE49-F238E27FC236}">
                <a16:creationId xmlns:a16="http://schemas.microsoft.com/office/drawing/2014/main" id="{BC012752-539F-27B2-84C8-BE6AD4E6E256}"/>
              </a:ext>
            </a:extLst>
          </p:cNvPr>
          <p:cNvSpPr>
            <a:spLocks noGrp="1"/>
          </p:cNvSpPr>
          <p:nvPr>
            <p:ph type="sldNum" sz="quarter" idx="11"/>
          </p:nvPr>
        </p:nvSpPr>
        <p:spPr/>
        <p:txBody>
          <a:bodyPr/>
          <a:lstStyle/>
          <a:p>
            <a:pPr>
              <a:defRPr/>
            </a:pPr>
            <a:fld id="{6E0AA622-F4CE-604D-A669-CD3D12FC535C}" type="slidenum">
              <a:rPr lang="en-US" smtClean="0"/>
              <a:pPr>
                <a:defRPr/>
              </a:pPr>
              <a:t>8</a:t>
            </a:fld>
            <a:endParaRPr lang="en-US"/>
          </a:p>
        </p:txBody>
      </p:sp>
      <p:pic>
        <p:nvPicPr>
          <p:cNvPr id="4" name="Picture 3">
            <a:extLst>
              <a:ext uri="{FF2B5EF4-FFF2-40B4-BE49-F238E27FC236}">
                <a16:creationId xmlns:a16="http://schemas.microsoft.com/office/drawing/2014/main" id="{80276E63-1B70-4DA8-0242-342AB2672EB1}"/>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85800" y="1371600"/>
            <a:ext cx="5181600" cy="1733155"/>
          </a:xfrm>
          <a:prstGeom prst="rect">
            <a:avLst/>
          </a:prstGeom>
        </p:spPr>
      </p:pic>
      <p:sp>
        <p:nvSpPr>
          <p:cNvPr id="5" name="TextBox 4">
            <a:extLst>
              <a:ext uri="{FF2B5EF4-FFF2-40B4-BE49-F238E27FC236}">
                <a16:creationId xmlns:a16="http://schemas.microsoft.com/office/drawing/2014/main" id="{D2416BA9-534D-FDAD-29A8-E807619F6712}"/>
              </a:ext>
            </a:extLst>
          </p:cNvPr>
          <p:cNvSpPr txBox="1"/>
          <p:nvPr/>
        </p:nvSpPr>
        <p:spPr>
          <a:xfrm>
            <a:off x="5970104" y="1453347"/>
            <a:ext cx="2716696" cy="1323439"/>
          </a:xfrm>
          <a:prstGeom prst="rect">
            <a:avLst/>
          </a:prstGeom>
          <a:noFill/>
        </p:spPr>
        <p:txBody>
          <a:bodyPr wrap="square" rtlCol="0">
            <a:spAutoFit/>
          </a:bodyPr>
          <a:lstStyle/>
          <a:p>
            <a:r>
              <a:rPr lang="en-US" sz="1600" dirty="0"/>
              <a:t>A collection of infrastructure and tools for high-assurance system development from Kansas State (led by Prof. Robby)</a:t>
            </a:r>
          </a:p>
        </p:txBody>
      </p:sp>
    </p:spTree>
    <p:extLst>
      <p:ext uri="{BB962C8B-B14F-4D97-AF65-F5344CB8AC3E}">
        <p14:creationId xmlns:p14="http://schemas.microsoft.com/office/powerpoint/2010/main" val="40494233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C67D78-EE45-C255-E59A-FA9DB89102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85C2318-23EE-20F8-761B-5544DEA8D01D}"/>
              </a:ext>
            </a:extLst>
          </p:cNvPr>
          <p:cNvSpPr>
            <a:spLocks noGrp="1"/>
          </p:cNvSpPr>
          <p:nvPr>
            <p:ph type="title"/>
          </p:nvPr>
        </p:nvSpPr>
        <p:spPr/>
        <p:txBody>
          <a:bodyPr/>
          <a:lstStyle/>
          <a:p>
            <a:r>
              <a:rPr lang="en-US" sz="3200" dirty="0"/>
              <a:t>Most of </a:t>
            </a:r>
            <a:r>
              <a:rPr lang="en-US" sz="3200" dirty="0" err="1"/>
              <a:t>Sireum</a:t>
            </a:r>
            <a:r>
              <a:rPr lang="en-US" sz="3200" dirty="0"/>
              <a:t> is Implemented in Slang</a:t>
            </a:r>
          </a:p>
        </p:txBody>
      </p:sp>
      <p:sp>
        <p:nvSpPr>
          <p:cNvPr id="3" name="Slide Number Placeholder 2">
            <a:extLst>
              <a:ext uri="{FF2B5EF4-FFF2-40B4-BE49-F238E27FC236}">
                <a16:creationId xmlns:a16="http://schemas.microsoft.com/office/drawing/2014/main" id="{959B41E2-D89E-3E3D-9A73-575D90BF43C1}"/>
              </a:ext>
            </a:extLst>
          </p:cNvPr>
          <p:cNvSpPr>
            <a:spLocks noGrp="1"/>
          </p:cNvSpPr>
          <p:nvPr>
            <p:ph type="sldNum" sz="quarter" idx="11"/>
          </p:nvPr>
        </p:nvSpPr>
        <p:spPr/>
        <p:txBody>
          <a:bodyPr/>
          <a:lstStyle/>
          <a:p>
            <a:pPr>
              <a:defRPr/>
            </a:pPr>
            <a:fld id="{6E0AA622-F4CE-604D-A669-CD3D12FC535C}" type="slidenum">
              <a:rPr lang="en-US" smtClean="0"/>
              <a:pPr>
                <a:defRPr/>
              </a:pPr>
              <a:t>9</a:t>
            </a:fld>
            <a:endParaRPr lang="en-US"/>
          </a:p>
        </p:txBody>
      </p:sp>
      <p:pic>
        <p:nvPicPr>
          <p:cNvPr id="9" name="Picture 8">
            <a:extLst>
              <a:ext uri="{FF2B5EF4-FFF2-40B4-BE49-F238E27FC236}">
                <a16:creationId xmlns:a16="http://schemas.microsoft.com/office/drawing/2014/main" id="{4F068E9A-33B4-6257-3B32-9C4F5291C980}"/>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52400" y="1683267"/>
            <a:ext cx="8777646" cy="4717533"/>
          </a:xfrm>
          <a:prstGeom prst="rect">
            <a:avLst/>
          </a:prstGeom>
        </p:spPr>
      </p:pic>
      <p:sp>
        <p:nvSpPr>
          <p:cNvPr id="10" name="Text Box 4">
            <a:extLst>
              <a:ext uri="{FF2B5EF4-FFF2-40B4-BE49-F238E27FC236}">
                <a16:creationId xmlns:a16="http://schemas.microsoft.com/office/drawing/2014/main" id="{0A606391-8506-3F4F-6FC9-EC7DDB29ED04}"/>
              </a:ext>
            </a:extLst>
          </p:cNvPr>
          <p:cNvSpPr txBox="1">
            <a:spLocks noChangeArrowheads="1"/>
          </p:cNvSpPr>
          <p:nvPr/>
        </p:nvSpPr>
        <p:spPr bwMode="auto">
          <a:xfrm>
            <a:off x="152400" y="1243856"/>
            <a:ext cx="7462838" cy="338554"/>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ahoma" panose="020B0604030504040204" pitchFamily="34" charset="0"/>
                <a:ea typeface="ＭＳ Ｐゴシック" panose="020B0600070205080204" pitchFamily="34" charset="-128"/>
              </a:defRPr>
            </a:lvl1pPr>
            <a:lvl2pPr marL="37931725" indent="-37474525">
              <a:defRPr sz="2400">
                <a:solidFill>
                  <a:schemeClr val="tx1"/>
                </a:solidFill>
                <a:latin typeface="Tahoma" panose="020B0604030504040204" pitchFamily="34" charset="0"/>
                <a:ea typeface="ＭＳ Ｐゴシック" panose="020B0600070205080204" pitchFamily="34" charset="-128"/>
              </a:defRPr>
            </a:lvl2pPr>
            <a:lvl3pPr marL="1143000" indent="-228600">
              <a:defRPr sz="2400">
                <a:solidFill>
                  <a:schemeClr val="tx1"/>
                </a:solidFill>
                <a:latin typeface="Tahoma" panose="020B0604030504040204" pitchFamily="34" charset="0"/>
                <a:ea typeface="ＭＳ Ｐゴシック" panose="020B0600070205080204" pitchFamily="34" charset="-128"/>
              </a:defRPr>
            </a:lvl3pPr>
            <a:lvl4pPr marL="1600200" indent="-228600">
              <a:defRPr sz="2400">
                <a:solidFill>
                  <a:schemeClr val="tx1"/>
                </a:solidFill>
                <a:latin typeface="Tahoma" panose="020B0604030504040204" pitchFamily="34" charset="0"/>
                <a:ea typeface="ＭＳ Ｐゴシック" panose="020B0600070205080204" pitchFamily="34" charset="-128"/>
              </a:defRPr>
            </a:lvl4pPr>
            <a:lvl5pPr marL="2057400" indent="-228600">
              <a:defRPr sz="2400">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ahoma" panose="020B0604030504040204" pitchFamily="34" charset="0"/>
                <a:ea typeface="ＭＳ Ｐゴシック" panose="020B0600070205080204" pitchFamily="34" charset="-128"/>
              </a:defRPr>
            </a:lvl9pPr>
          </a:lstStyle>
          <a:p>
            <a:pPr eaLnBrk="1" hangingPunct="1"/>
            <a:r>
              <a:rPr lang="en-US" altLang="en-US" sz="1600" dirty="0"/>
              <a:t>Over 180K SLOC of </a:t>
            </a:r>
            <a:r>
              <a:rPr lang="en-US" altLang="en-US" sz="1600" dirty="0" err="1"/>
              <a:t>Sireum</a:t>
            </a:r>
            <a:r>
              <a:rPr lang="en-US" altLang="en-US" sz="1600" dirty="0"/>
              <a:t> is implemented in Slang</a:t>
            </a:r>
          </a:p>
        </p:txBody>
      </p:sp>
      <p:sp>
        <p:nvSpPr>
          <p:cNvPr id="11" name="Rectangle 10">
            <a:extLst>
              <a:ext uri="{FF2B5EF4-FFF2-40B4-BE49-F238E27FC236}">
                <a16:creationId xmlns:a16="http://schemas.microsoft.com/office/drawing/2014/main" id="{9FB140CD-475B-DDF0-6301-81A0A8DD5ACC}"/>
              </a:ext>
            </a:extLst>
          </p:cNvPr>
          <p:cNvSpPr/>
          <p:nvPr/>
        </p:nvSpPr>
        <p:spPr bwMode="auto">
          <a:xfrm>
            <a:off x="457200" y="2514600"/>
            <a:ext cx="3352800" cy="381000"/>
          </a:xfrm>
          <a:prstGeom prst="rect">
            <a:avLst/>
          </a:prstGeom>
          <a:noFill/>
          <a:ln w="38100" cap="flat" cmpd="sng" algn="ctr">
            <a:solidFill>
              <a:srgbClr val="FF0000"/>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charset="0"/>
            </a:endParaRPr>
          </a:p>
        </p:txBody>
      </p:sp>
    </p:spTree>
    <p:extLst>
      <p:ext uri="{BB962C8B-B14F-4D97-AF65-F5344CB8AC3E}">
        <p14:creationId xmlns:p14="http://schemas.microsoft.com/office/powerpoint/2010/main" val="812279748"/>
      </p:ext>
    </p:extLst>
  </p:cSld>
  <p:clrMapOvr>
    <a:masterClrMapping/>
  </p:clrMapOvr>
</p:sld>
</file>

<file path=ppt/theme/theme1.xml><?xml version="1.0" encoding="utf-8"?>
<a:theme xmlns:a="http://schemas.openxmlformats.org/drawingml/2006/main" name="Blends">
  <a:themeElements>
    <a:clrScheme name="">
      <a:dk1>
        <a:srgbClr val="000000"/>
      </a:dk1>
      <a:lt1>
        <a:srgbClr val="FFFFFF"/>
      </a:lt1>
      <a:dk2>
        <a:srgbClr val="990099"/>
      </a:dk2>
      <a:lt2>
        <a:srgbClr val="1C1C1C"/>
      </a:lt2>
      <a:accent1>
        <a:srgbClr val="6E1EC6"/>
      </a:accent1>
      <a:accent2>
        <a:srgbClr val="FFCF01"/>
      </a:accent2>
      <a:accent3>
        <a:srgbClr val="FFFFFF"/>
      </a:accent3>
      <a:accent4>
        <a:srgbClr val="000000"/>
      </a:accent4>
      <a:accent5>
        <a:srgbClr val="BAABDF"/>
      </a:accent5>
      <a:accent6>
        <a:srgbClr val="E7BB01"/>
      </a:accent6>
      <a:hlink>
        <a:srgbClr val="00CC00"/>
      </a:hlink>
      <a:folHlink>
        <a:srgbClr val="990099"/>
      </a:folHlink>
    </a:clrScheme>
    <a:fontScheme name="Blends">
      <a:majorFont>
        <a:latin typeface="Microsoft Sans Serif"/>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ahom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ahoma" charset="0"/>
          </a:defRPr>
        </a:defPPr>
      </a:lstStyle>
    </a:lnDef>
  </a:objectDefaults>
  <a:extraClrSchemeLst>
    <a:extraClrScheme>
      <a:clrScheme name="Blends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Blends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Blends 3">
        <a:dk1>
          <a:srgbClr val="000000"/>
        </a:dk1>
        <a:lt1>
          <a:srgbClr val="FFFFFF"/>
        </a:lt1>
        <a:dk2>
          <a:srgbClr val="000000"/>
        </a:dk2>
        <a:lt2>
          <a:srgbClr val="5F5F5F"/>
        </a:lt2>
        <a:accent1>
          <a:srgbClr val="EAEAEA"/>
        </a:accent1>
        <a:accent2>
          <a:srgbClr val="808080"/>
        </a:accent2>
        <a:accent3>
          <a:srgbClr val="FFFFFF"/>
        </a:accent3>
        <a:accent4>
          <a:srgbClr val="000000"/>
        </a:accent4>
        <a:accent5>
          <a:srgbClr val="F3F3F3"/>
        </a:accent5>
        <a:accent6>
          <a:srgbClr val="737373"/>
        </a:accent6>
        <a:hlink>
          <a:srgbClr val="4D4D4D"/>
        </a:hlink>
        <a:folHlink>
          <a:srgbClr val="C0C0C0"/>
        </a:folHlink>
      </a:clrScheme>
      <a:clrMap bg1="lt1" tx1="dk1" bg2="lt2" tx2="dk2" accent1="accent1" accent2="accent2" accent3="accent3" accent4="accent4" accent5="accent5" accent6="accent6" hlink="hlink" folHlink="folHlink"/>
    </a:extraClrScheme>
    <a:extraClrScheme>
      <a:clrScheme name="Blends 4">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Blends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Blends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
      <a:clrScheme name="Blends 7">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C:\Program Files\Microsoft Office\Templates\Presentation Designs\Blends.pot</Template>
  <TotalTime>207239</TotalTime>
  <Words>1820</Words>
  <Application>Microsoft Macintosh PowerPoint</Application>
  <PresentationFormat>On-screen Show (4:3)</PresentationFormat>
  <Paragraphs>243</Paragraphs>
  <Slides>25</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vt:lpstr>
      <vt:lpstr>Courier New</vt:lpstr>
      <vt:lpstr>Menlo-Regular</vt:lpstr>
      <vt:lpstr>Microsoft Sans Serif</vt:lpstr>
      <vt:lpstr>Tahoma</vt:lpstr>
      <vt:lpstr>Times New Roman</vt:lpstr>
      <vt:lpstr>Wingdings</vt:lpstr>
      <vt:lpstr>Blends</vt:lpstr>
      <vt:lpstr>Slang and Logika Overview</vt:lpstr>
      <vt:lpstr>Slang &amp; Logika</vt:lpstr>
      <vt:lpstr>Slang-based Development</vt:lpstr>
      <vt:lpstr>Slang-based Development</vt:lpstr>
      <vt:lpstr>HAMR – Model-driven Developemnt</vt:lpstr>
      <vt:lpstr>HAMR – Collins Aerospace</vt:lpstr>
      <vt:lpstr>HAMR – Collins Aerospace</vt:lpstr>
      <vt:lpstr>Slang Is Part of Sireum</vt:lpstr>
      <vt:lpstr>Most of Sireum is Implemented in Slang</vt:lpstr>
      <vt:lpstr>Slang Contracts  and Automated Verification via Symbolic Execution (Logika)</vt:lpstr>
      <vt:lpstr>Logika – Distinctive Features</vt:lpstr>
      <vt:lpstr>Logika Verification Featureful, Integrated Capabilities</vt:lpstr>
      <vt:lpstr>Logika Scalability Strategies</vt:lpstr>
      <vt:lpstr>Proven in Teaching</vt:lpstr>
      <vt:lpstr>Pedagogical Support</vt:lpstr>
      <vt:lpstr>Pedagogical Support</vt:lpstr>
      <vt:lpstr>Pedagogical Support</vt:lpstr>
      <vt:lpstr>Free Online Textbook</vt:lpstr>
      <vt:lpstr>Lecture Outline</vt:lpstr>
      <vt:lpstr>Session Schedule</vt:lpstr>
      <vt:lpstr>M-01 Logika Basics</vt:lpstr>
      <vt:lpstr>M-01 Logika Basics</vt:lpstr>
      <vt:lpstr>M-02 Verification of Loops, Sequences</vt:lpstr>
      <vt:lpstr>M-03 Logika Induction, Rewriting, etc.</vt:lpstr>
      <vt:lpstr>M-04 Model-Driven Development for Embedded Systems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John Hatcliff</cp:lastModifiedBy>
  <cp:revision>1414</cp:revision>
  <cp:lastPrinted>2023-09-28T13:37:11Z</cp:lastPrinted>
  <dcterms:created xsi:type="dcterms:W3CDTF">2016-11-14T12:47:14Z</dcterms:created>
  <dcterms:modified xsi:type="dcterms:W3CDTF">2024-10-22T18:46:29Z</dcterms:modified>
</cp:coreProperties>
</file>

<file path=docProps/thumbnail.jpeg>
</file>